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4" r:id="rId3"/>
    <p:sldId id="257" r:id="rId4"/>
    <p:sldId id="258" r:id="rId5"/>
    <p:sldId id="265" r:id="rId6"/>
    <p:sldId id="259" r:id="rId7"/>
    <p:sldId id="260" r:id="rId8"/>
    <p:sldId id="261" r:id="rId9"/>
    <p:sldId id="262" r:id="rId10"/>
    <p:sldId id="263"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674"/>
    <p:restoredTop sz="96104"/>
  </p:normalViewPr>
  <p:slideViewPr>
    <p:cSldViewPr snapToGrid="0">
      <p:cViewPr>
        <p:scale>
          <a:sx n="100" d="100"/>
          <a:sy n="100" d="100"/>
        </p:scale>
        <p:origin x="224" y="7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jpg>
</file>

<file path=ppt/media/image3.jpeg>
</file>

<file path=ppt/media/image4.jpeg>
</file>

<file path=ppt/media/image5.JP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7642F3-B0B8-7743-A5D6-5E2669BA300B}" type="datetimeFigureOut">
              <a:rPr lang="en-US" smtClean="0"/>
              <a:t>4/26/23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9222BD-060F-A64F-8234-FC3FCDA1EFD8}" type="slidenum">
              <a:rPr lang="en-US" smtClean="0"/>
              <a:t>‹#›</a:t>
            </a:fld>
            <a:endParaRPr lang="en-US"/>
          </a:p>
        </p:txBody>
      </p:sp>
    </p:spTree>
    <p:extLst>
      <p:ext uri="{BB962C8B-B14F-4D97-AF65-F5344CB8AC3E}">
        <p14:creationId xmlns:p14="http://schemas.microsoft.com/office/powerpoint/2010/main" val="1378872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9222BD-060F-A64F-8234-FC3FCDA1EFD8}" type="slidenum">
              <a:rPr lang="en-US" smtClean="0"/>
              <a:t>7</a:t>
            </a:fld>
            <a:endParaRPr lang="en-US"/>
          </a:p>
        </p:txBody>
      </p:sp>
    </p:spTree>
    <p:extLst>
      <p:ext uri="{BB962C8B-B14F-4D97-AF65-F5344CB8AC3E}">
        <p14:creationId xmlns:p14="http://schemas.microsoft.com/office/powerpoint/2010/main" val="4017841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9222BD-060F-A64F-8234-FC3FCDA1EFD8}" type="slidenum">
              <a:rPr lang="en-US" smtClean="0"/>
              <a:t>9</a:t>
            </a:fld>
            <a:endParaRPr lang="en-US"/>
          </a:p>
        </p:txBody>
      </p:sp>
    </p:spTree>
    <p:extLst>
      <p:ext uri="{BB962C8B-B14F-4D97-AF65-F5344CB8AC3E}">
        <p14:creationId xmlns:p14="http://schemas.microsoft.com/office/powerpoint/2010/main" val="2222855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EB04B-BB79-BBC0-80F0-28DA4B9B29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0CFF29-CF8E-41AC-B5D2-FAE7ACEBD8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91F0143-5895-91BD-37C6-4F5D6EA019FE}"/>
              </a:ext>
            </a:extLst>
          </p:cNvPr>
          <p:cNvSpPr>
            <a:spLocks noGrp="1"/>
          </p:cNvSpPr>
          <p:nvPr>
            <p:ph type="dt" sz="half" idx="10"/>
          </p:nvPr>
        </p:nvSpPr>
        <p:spPr/>
        <p:txBody>
          <a:bodyPr/>
          <a:lstStyle/>
          <a:p>
            <a:fld id="{4DE86915-7F50-6A4C-894F-BE5ADCCABB09}" type="datetimeFigureOut">
              <a:rPr lang="en-US" smtClean="0"/>
              <a:t>4/26/23</a:t>
            </a:fld>
            <a:endParaRPr lang="en-US"/>
          </a:p>
        </p:txBody>
      </p:sp>
      <p:sp>
        <p:nvSpPr>
          <p:cNvPr id="5" name="Footer Placeholder 4">
            <a:extLst>
              <a:ext uri="{FF2B5EF4-FFF2-40B4-BE49-F238E27FC236}">
                <a16:creationId xmlns:a16="http://schemas.microsoft.com/office/drawing/2014/main" id="{312007E4-27B6-FF16-DB85-AE09719FB1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1C3089-EB4C-B729-AFAF-75C92A9BD751}"/>
              </a:ext>
            </a:extLst>
          </p:cNvPr>
          <p:cNvSpPr>
            <a:spLocks noGrp="1"/>
          </p:cNvSpPr>
          <p:nvPr>
            <p:ph type="sldNum" sz="quarter" idx="12"/>
          </p:nvPr>
        </p:nvSpPr>
        <p:spPr/>
        <p:txBody>
          <a:bodyPr/>
          <a:lstStyle/>
          <a:p>
            <a:fld id="{A0407E5E-78AA-4F4B-A140-F758A7625A6D}" type="slidenum">
              <a:rPr lang="en-US" smtClean="0"/>
              <a:t>‹#›</a:t>
            </a:fld>
            <a:endParaRPr lang="en-US"/>
          </a:p>
        </p:txBody>
      </p:sp>
    </p:spTree>
    <p:extLst>
      <p:ext uri="{BB962C8B-B14F-4D97-AF65-F5344CB8AC3E}">
        <p14:creationId xmlns:p14="http://schemas.microsoft.com/office/powerpoint/2010/main" val="3987330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8B55D-F7BB-01D9-1E90-D72543EA98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66BA459-9961-7E52-DF60-1C7DBCA3E67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F7AB42-EDDB-EFD4-CF57-57E66BDCEE72}"/>
              </a:ext>
            </a:extLst>
          </p:cNvPr>
          <p:cNvSpPr>
            <a:spLocks noGrp="1"/>
          </p:cNvSpPr>
          <p:nvPr>
            <p:ph type="dt" sz="half" idx="10"/>
          </p:nvPr>
        </p:nvSpPr>
        <p:spPr/>
        <p:txBody>
          <a:bodyPr/>
          <a:lstStyle/>
          <a:p>
            <a:fld id="{4DE86915-7F50-6A4C-894F-BE5ADCCABB09}" type="datetimeFigureOut">
              <a:rPr lang="en-US" smtClean="0"/>
              <a:t>4/26/23</a:t>
            </a:fld>
            <a:endParaRPr lang="en-US"/>
          </a:p>
        </p:txBody>
      </p:sp>
      <p:sp>
        <p:nvSpPr>
          <p:cNvPr id="5" name="Footer Placeholder 4">
            <a:extLst>
              <a:ext uri="{FF2B5EF4-FFF2-40B4-BE49-F238E27FC236}">
                <a16:creationId xmlns:a16="http://schemas.microsoft.com/office/drawing/2014/main" id="{F24A43DB-6189-C98B-F393-2AA190E6FD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CABC63-D036-0401-0B07-ECB7E8138DDD}"/>
              </a:ext>
            </a:extLst>
          </p:cNvPr>
          <p:cNvSpPr>
            <a:spLocks noGrp="1"/>
          </p:cNvSpPr>
          <p:nvPr>
            <p:ph type="sldNum" sz="quarter" idx="12"/>
          </p:nvPr>
        </p:nvSpPr>
        <p:spPr/>
        <p:txBody>
          <a:bodyPr/>
          <a:lstStyle/>
          <a:p>
            <a:fld id="{A0407E5E-78AA-4F4B-A140-F758A7625A6D}" type="slidenum">
              <a:rPr lang="en-US" smtClean="0"/>
              <a:t>‹#›</a:t>
            </a:fld>
            <a:endParaRPr lang="en-US"/>
          </a:p>
        </p:txBody>
      </p:sp>
    </p:spTree>
    <p:extLst>
      <p:ext uri="{BB962C8B-B14F-4D97-AF65-F5344CB8AC3E}">
        <p14:creationId xmlns:p14="http://schemas.microsoft.com/office/powerpoint/2010/main" val="1834098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A13701-4299-93BD-C464-38A0BEE1179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878DE5-3E1E-2F84-697E-46BD013F28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BD80D4-B628-359C-4E65-940D233B4234}"/>
              </a:ext>
            </a:extLst>
          </p:cNvPr>
          <p:cNvSpPr>
            <a:spLocks noGrp="1"/>
          </p:cNvSpPr>
          <p:nvPr>
            <p:ph type="dt" sz="half" idx="10"/>
          </p:nvPr>
        </p:nvSpPr>
        <p:spPr/>
        <p:txBody>
          <a:bodyPr/>
          <a:lstStyle/>
          <a:p>
            <a:fld id="{4DE86915-7F50-6A4C-894F-BE5ADCCABB09}" type="datetimeFigureOut">
              <a:rPr lang="en-US" smtClean="0"/>
              <a:t>4/26/23</a:t>
            </a:fld>
            <a:endParaRPr lang="en-US"/>
          </a:p>
        </p:txBody>
      </p:sp>
      <p:sp>
        <p:nvSpPr>
          <p:cNvPr id="5" name="Footer Placeholder 4">
            <a:extLst>
              <a:ext uri="{FF2B5EF4-FFF2-40B4-BE49-F238E27FC236}">
                <a16:creationId xmlns:a16="http://schemas.microsoft.com/office/drawing/2014/main" id="{F2ADF484-F307-0CB9-73BA-BDC59928BE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FD9CAA-DD20-883A-A16D-708C03411A8A}"/>
              </a:ext>
            </a:extLst>
          </p:cNvPr>
          <p:cNvSpPr>
            <a:spLocks noGrp="1"/>
          </p:cNvSpPr>
          <p:nvPr>
            <p:ph type="sldNum" sz="quarter" idx="12"/>
          </p:nvPr>
        </p:nvSpPr>
        <p:spPr/>
        <p:txBody>
          <a:bodyPr/>
          <a:lstStyle/>
          <a:p>
            <a:fld id="{A0407E5E-78AA-4F4B-A140-F758A7625A6D}" type="slidenum">
              <a:rPr lang="en-US" smtClean="0"/>
              <a:t>‹#›</a:t>
            </a:fld>
            <a:endParaRPr lang="en-US"/>
          </a:p>
        </p:txBody>
      </p:sp>
    </p:spTree>
    <p:extLst>
      <p:ext uri="{BB962C8B-B14F-4D97-AF65-F5344CB8AC3E}">
        <p14:creationId xmlns:p14="http://schemas.microsoft.com/office/powerpoint/2010/main" val="3841678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EB9EB-3A2A-373C-9ADF-2E152A23EC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273391-01DA-0317-1AF6-C1A8438396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814A6A-C3A7-7726-78BF-1A7D860FED4E}"/>
              </a:ext>
            </a:extLst>
          </p:cNvPr>
          <p:cNvSpPr>
            <a:spLocks noGrp="1"/>
          </p:cNvSpPr>
          <p:nvPr>
            <p:ph type="dt" sz="half" idx="10"/>
          </p:nvPr>
        </p:nvSpPr>
        <p:spPr/>
        <p:txBody>
          <a:bodyPr/>
          <a:lstStyle/>
          <a:p>
            <a:fld id="{4DE86915-7F50-6A4C-894F-BE5ADCCABB09}" type="datetimeFigureOut">
              <a:rPr lang="en-US" smtClean="0"/>
              <a:t>4/26/23</a:t>
            </a:fld>
            <a:endParaRPr lang="en-US"/>
          </a:p>
        </p:txBody>
      </p:sp>
      <p:sp>
        <p:nvSpPr>
          <p:cNvPr id="5" name="Footer Placeholder 4">
            <a:extLst>
              <a:ext uri="{FF2B5EF4-FFF2-40B4-BE49-F238E27FC236}">
                <a16:creationId xmlns:a16="http://schemas.microsoft.com/office/drawing/2014/main" id="{D69FC6BB-2C95-EF7A-6FAF-163F94785B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F56AEF-E071-A465-7894-7BB3B977FF2F}"/>
              </a:ext>
            </a:extLst>
          </p:cNvPr>
          <p:cNvSpPr>
            <a:spLocks noGrp="1"/>
          </p:cNvSpPr>
          <p:nvPr>
            <p:ph type="sldNum" sz="quarter" idx="12"/>
          </p:nvPr>
        </p:nvSpPr>
        <p:spPr/>
        <p:txBody>
          <a:bodyPr/>
          <a:lstStyle/>
          <a:p>
            <a:fld id="{A0407E5E-78AA-4F4B-A140-F758A7625A6D}" type="slidenum">
              <a:rPr lang="en-US" smtClean="0"/>
              <a:t>‹#›</a:t>
            </a:fld>
            <a:endParaRPr lang="en-US"/>
          </a:p>
        </p:txBody>
      </p:sp>
    </p:spTree>
    <p:extLst>
      <p:ext uri="{BB962C8B-B14F-4D97-AF65-F5344CB8AC3E}">
        <p14:creationId xmlns:p14="http://schemas.microsoft.com/office/powerpoint/2010/main" val="20391322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A8A8B-D22E-D0AF-92A5-CB117B4F8DB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D927EFF-CF85-FF86-B323-E8554DDA67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41BE11-8986-E6EC-8B4C-E981F9F9315D}"/>
              </a:ext>
            </a:extLst>
          </p:cNvPr>
          <p:cNvSpPr>
            <a:spLocks noGrp="1"/>
          </p:cNvSpPr>
          <p:nvPr>
            <p:ph type="dt" sz="half" idx="10"/>
          </p:nvPr>
        </p:nvSpPr>
        <p:spPr/>
        <p:txBody>
          <a:bodyPr/>
          <a:lstStyle/>
          <a:p>
            <a:fld id="{4DE86915-7F50-6A4C-894F-BE5ADCCABB09}" type="datetimeFigureOut">
              <a:rPr lang="en-US" smtClean="0"/>
              <a:t>4/26/23</a:t>
            </a:fld>
            <a:endParaRPr lang="en-US"/>
          </a:p>
        </p:txBody>
      </p:sp>
      <p:sp>
        <p:nvSpPr>
          <p:cNvPr id="5" name="Footer Placeholder 4">
            <a:extLst>
              <a:ext uri="{FF2B5EF4-FFF2-40B4-BE49-F238E27FC236}">
                <a16:creationId xmlns:a16="http://schemas.microsoft.com/office/drawing/2014/main" id="{696D53FC-A11A-1A4A-B4DB-554A564BDD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290C5A-551F-7477-10D9-738F02BA68F9}"/>
              </a:ext>
            </a:extLst>
          </p:cNvPr>
          <p:cNvSpPr>
            <a:spLocks noGrp="1"/>
          </p:cNvSpPr>
          <p:nvPr>
            <p:ph type="sldNum" sz="quarter" idx="12"/>
          </p:nvPr>
        </p:nvSpPr>
        <p:spPr/>
        <p:txBody>
          <a:bodyPr/>
          <a:lstStyle/>
          <a:p>
            <a:fld id="{A0407E5E-78AA-4F4B-A140-F758A7625A6D}" type="slidenum">
              <a:rPr lang="en-US" smtClean="0"/>
              <a:t>‹#›</a:t>
            </a:fld>
            <a:endParaRPr lang="en-US"/>
          </a:p>
        </p:txBody>
      </p:sp>
    </p:spTree>
    <p:extLst>
      <p:ext uri="{BB962C8B-B14F-4D97-AF65-F5344CB8AC3E}">
        <p14:creationId xmlns:p14="http://schemas.microsoft.com/office/powerpoint/2010/main" val="4229385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1F3B6-1CAC-6E62-C655-3E36C473A5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933B43-D711-34E7-F4A5-EE8A445B4A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515BFC8-BAA7-A425-7322-705CCE1529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96B6F-9F08-B9D1-281D-EC731BD768E1}"/>
              </a:ext>
            </a:extLst>
          </p:cNvPr>
          <p:cNvSpPr>
            <a:spLocks noGrp="1"/>
          </p:cNvSpPr>
          <p:nvPr>
            <p:ph type="dt" sz="half" idx="10"/>
          </p:nvPr>
        </p:nvSpPr>
        <p:spPr/>
        <p:txBody>
          <a:bodyPr/>
          <a:lstStyle/>
          <a:p>
            <a:fld id="{4DE86915-7F50-6A4C-894F-BE5ADCCABB09}" type="datetimeFigureOut">
              <a:rPr lang="en-US" smtClean="0"/>
              <a:t>4/26/23</a:t>
            </a:fld>
            <a:endParaRPr lang="en-US"/>
          </a:p>
        </p:txBody>
      </p:sp>
      <p:sp>
        <p:nvSpPr>
          <p:cNvPr id="6" name="Footer Placeholder 5">
            <a:extLst>
              <a:ext uri="{FF2B5EF4-FFF2-40B4-BE49-F238E27FC236}">
                <a16:creationId xmlns:a16="http://schemas.microsoft.com/office/drawing/2014/main" id="{66716562-AF86-EF89-677A-E03ABD9D06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443D91-9D90-68DF-FC95-08501112B6EA}"/>
              </a:ext>
            </a:extLst>
          </p:cNvPr>
          <p:cNvSpPr>
            <a:spLocks noGrp="1"/>
          </p:cNvSpPr>
          <p:nvPr>
            <p:ph type="sldNum" sz="quarter" idx="12"/>
          </p:nvPr>
        </p:nvSpPr>
        <p:spPr/>
        <p:txBody>
          <a:bodyPr/>
          <a:lstStyle/>
          <a:p>
            <a:fld id="{A0407E5E-78AA-4F4B-A140-F758A7625A6D}" type="slidenum">
              <a:rPr lang="en-US" smtClean="0"/>
              <a:t>‹#›</a:t>
            </a:fld>
            <a:endParaRPr lang="en-US"/>
          </a:p>
        </p:txBody>
      </p:sp>
    </p:spTree>
    <p:extLst>
      <p:ext uri="{BB962C8B-B14F-4D97-AF65-F5344CB8AC3E}">
        <p14:creationId xmlns:p14="http://schemas.microsoft.com/office/powerpoint/2010/main" val="1568246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C8785-D632-A059-3867-B951EEF903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6F98DFF-9E16-9DD1-1488-CB0A006B43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FD5B85-EEC7-BF55-CA14-C7DB7B1553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A121D17-8D2B-D3DE-9152-F3BF0AEBD5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F48801-B8FA-6654-23CB-485E205905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856868-2FCD-7719-4716-A8B80338A9B9}"/>
              </a:ext>
            </a:extLst>
          </p:cNvPr>
          <p:cNvSpPr>
            <a:spLocks noGrp="1"/>
          </p:cNvSpPr>
          <p:nvPr>
            <p:ph type="dt" sz="half" idx="10"/>
          </p:nvPr>
        </p:nvSpPr>
        <p:spPr/>
        <p:txBody>
          <a:bodyPr/>
          <a:lstStyle/>
          <a:p>
            <a:fld id="{4DE86915-7F50-6A4C-894F-BE5ADCCABB09}" type="datetimeFigureOut">
              <a:rPr lang="en-US" smtClean="0"/>
              <a:t>4/26/23</a:t>
            </a:fld>
            <a:endParaRPr lang="en-US"/>
          </a:p>
        </p:txBody>
      </p:sp>
      <p:sp>
        <p:nvSpPr>
          <p:cNvPr id="8" name="Footer Placeholder 7">
            <a:extLst>
              <a:ext uri="{FF2B5EF4-FFF2-40B4-BE49-F238E27FC236}">
                <a16:creationId xmlns:a16="http://schemas.microsoft.com/office/drawing/2014/main" id="{F473DC0C-31D3-D137-580C-122CABA066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1A93D2-89BF-9E4A-1136-4281601AF922}"/>
              </a:ext>
            </a:extLst>
          </p:cNvPr>
          <p:cNvSpPr>
            <a:spLocks noGrp="1"/>
          </p:cNvSpPr>
          <p:nvPr>
            <p:ph type="sldNum" sz="quarter" idx="12"/>
          </p:nvPr>
        </p:nvSpPr>
        <p:spPr/>
        <p:txBody>
          <a:bodyPr/>
          <a:lstStyle/>
          <a:p>
            <a:fld id="{A0407E5E-78AA-4F4B-A140-F758A7625A6D}" type="slidenum">
              <a:rPr lang="en-US" smtClean="0"/>
              <a:t>‹#›</a:t>
            </a:fld>
            <a:endParaRPr lang="en-US"/>
          </a:p>
        </p:txBody>
      </p:sp>
    </p:spTree>
    <p:extLst>
      <p:ext uri="{BB962C8B-B14F-4D97-AF65-F5344CB8AC3E}">
        <p14:creationId xmlns:p14="http://schemas.microsoft.com/office/powerpoint/2010/main" val="363513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0445-B1CB-5DAC-0953-0AB9BC5D552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7C0264-729C-1C6F-D1E9-20B557485E2F}"/>
              </a:ext>
            </a:extLst>
          </p:cNvPr>
          <p:cNvSpPr>
            <a:spLocks noGrp="1"/>
          </p:cNvSpPr>
          <p:nvPr>
            <p:ph type="dt" sz="half" idx="10"/>
          </p:nvPr>
        </p:nvSpPr>
        <p:spPr/>
        <p:txBody>
          <a:bodyPr/>
          <a:lstStyle/>
          <a:p>
            <a:fld id="{4DE86915-7F50-6A4C-894F-BE5ADCCABB09}" type="datetimeFigureOut">
              <a:rPr lang="en-US" smtClean="0"/>
              <a:t>4/26/23</a:t>
            </a:fld>
            <a:endParaRPr lang="en-US"/>
          </a:p>
        </p:txBody>
      </p:sp>
      <p:sp>
        <p:nvSpPr>
          <p:cNvPr id="4" name="Footer Placeholder 3">
            <a:extLst>
              <a:ext uri="{FF2B5EF4-FFF2-40B4-BE49-F238E27FC236}">
                <a16:creationId xmlns:a16="http://schemas.microsoft.com/office/drawing/2014/main" id="{F2FCA08D-4540-6B14-3E25-51FE8E16852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B9AE286-DD20-CC56-5D15-DA19F0563044}"/>
              </a:ext>
            </a:extLst>
          </p:cNvPr>
          <p:cNvSpPr>
            <a:spLocks noGrp="1"/>
          </p:cNvSpPr>
          <p:nvPr>
            <p:ph type="sldNum" sz="quarter" idx="12"/>
          </p:nvPr>
        </p:nvSpPr>
        <p:spPr/>
        <p:txBody>
          <a:bodyPr/>
          <a:lstStyle/>
          <a:p>
            <a:fld id="{A0407E5E-78AA-4F4B-A140-F758A7625A6D}" type="slidenum">
              <a:rPr lang="en-US" smtClean="0"/>
              <a:t>‹#›</a:t>
            </a:fld>
            <a:endParaRPr lang="en-US"/>
          </a:p>
        </p:txBody>
      </p:sp>
    </p:spTree>
    <p:extLst>
      <p:ext uri="{BB962C8B-B14F-4D97-AF65-F5344CB8AC3E}">
        <p14:creationId xmlns:p14="http://schemas.microsoft.com/office/powerpoint/2010/main" val="2468832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D7E161B-8BF1-4C6C-990E-BA7E3C89964A}"/>
              </a:ext>
            </a:extLst>
          </p:cNvPr>
          <p:cNvSpPr>
            <a:spLocks noGrp="1"/>
          </p:cNvSpPr>
          <p:nvPr>
            <p:ph type="dt" sz="half" idx="10"/>
          </p:nvPr>
        </p:nvSpPr>
        <p:spPr/>
        <p:txBody>
          <a:bodyPr/>
          <a:lstStyle/>
          <a:p>
            <a:fld id="{4DE86915-7F50-6A4C-894F-BE5ADCCABB09}" type="datetimeFigureOut">
              <a:rPr lang="en-US" smtClean="0"/>
              <a:t>4/26/23</a:t>
            </a:fld>
            <a:endParaRPr lang="en-US"/>
          </a:p>
        </p:txBody>
      </p:sp>
      <p:sp>
        <p:nvSpPr>
          <p:cNvPr id="3" name="Footer Placeholder 2">
            <a:extLst>
              <a:ext uri="{FF2B5EF4-FFF2-40B4-BE49-F238E27FC236}">
                <a16:creationId xmlns:a16="http://schemas.microsoft.com/office/drawing/2014/main" id="{596E0248-E97E-0B34-7BC6-6ACF644E319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574DE3C-62BE-20B3-B80C-36DE824ABD31}"/>
              </a:ext>
            </a:extLst>
          </p:cNvPr>
          <p:cNvSpPr>
            <a:spLocks noGrp="1"/>
          </p:cNvSpPr>
          <p:nvPr>
            <p:ph type="sldNum" sz="quarter" idx="12"/>
          </p:nvPr>
        </p:nvSpPr>
        <p:spPr/>
        <p:txBody>
          <a:bodyPr/>
          <a:lstStyle/>
          <a:p>
            <a:fld id="{A0407E5E-78AA-4F4B-A140-F758A7625A6D}" type="slidenum">
              <a:rPr lang="en-US" smtClean="0"/>
              <a:t>‹#›</a:t>
            </a:fld>
            <a:endParaRPr lang="en-US"/>
          </a:p>
        </p:txBody>
      </p:sp>
    </p:spTree>
    <p:extLst>
      <p:ext uri="{BB962C8B-B14F-4D97-AF65-F5344CB8AC3E}">
        <p14:creationId xmlns:p14="http://schemas.microsoft.com/office/powerpoint/2010/main" val="96231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23EB5-E5FF-E8F1-0789-0975323E77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ED5675D-D3AC-AF02-2D69-1C9F752487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0084940-C75D-816D-BD6B-E41C626385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52A60D-F62C-E5C2-4DF3-1A5EBCCE3470}"/>
              </a:ext>
            </a:extLst>
          </p:cNvPr>
          <p:cNvSpPr>
            <a:spLocks noGrp="1"/>
          </p:cNvSpPr>
          <p:nvPr>
            <p:ph type="dt" sz="half" idx="10"/>
          </p:nvPr>
        </p:nvSpPr>
        <p:spPr/>
        <p:txBody>
          <a:bodyPr/>
          <a:lstStyle/>
          <a:p>
            <a:fld id="{4DE86915-7F50-6A4C-894F-BE5ADCCABB09}" type="datetimeFigureOut">
              <a:rPr lang="en-US" smtClean="0"/>
              <a:t>4/26/23</a:t>
            </a:fld>
            <a:endParaRPr lang="en-US"/>
          </a:p>
        </p:txBody>
      </p:sp>
      <p:sp>
        <p:nvSpPr>
          <p:cNvPr id="6" name="Footer Placeholder 5">
            <a:extLst>
              <a:ext uri="{FF2B5EF4-FFF2-40B4-BE49-F238E27FC236}">
                <a16:creationId xmlns:a16="http://schemas.microsoft.com/office/drawing/2014/main" id="{10D5F115-5489-5F6A-ACA7-F4029444E8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A3420F-322B-864D-5F3D-06A05A917B1D}"/>
              </a:ext>
            </a:extLst>
          </p:cNvPr>
          <p:cNvSpPr>
            <a:spLocks noGrp="1"/>
          </p:cNvSpPr>
          <p:nvPr>
            <p:ph type="sldNum" sz="quarter" idx="12"/>
          </p:nvPr>
        </p:nvSpPr>
        <p:spPr/>
        <p:txBody>
          <a:bodyPr/>
          <a:lstStyle/>
          <a:p>
            <a:fld id="{A0407E5E-78AA-4F4B-A140-F758A7625A6D}" type="slidenum">
              <a:rPr lang="en-US" smtClean="0"/>
              <a:t>‹#›</a:t>
            </a:fld>
            <a:endParaRPr lang="en-US"/>
          </a:p>
        </p:txBody>
      </p:sp>
    </p:spTree>
    <p:extLst>
      <p:ext uri="{BB962C8B-B14F-4D97-AF65-F5344CB8AC3E}">
        <p14:creationId xmlns:p14="http://schemas.microsoft.com/office/powerpoint/2010/main" val="2246124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D6C33-4C2C-5A60-3D20-93815BFE18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F06BF2D-9168-A33F-5BAB-9961899932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26DFC1A-17F1-103C-8FE0-FB8481E7D1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D37FD9-4E5E-B122-94AB-3878DB5C1AE7}"/>
              </a:ext>
            </a:extLst>
          </p:cNvPr>
          <p:cNvSpPr>
            <a:spLocks noGrp="1"/>
          </p:cNvSpPr>
          <p:nvPr>
            <p:ph type="dt" sz="half" idx="10"/>
          </p:nvPr>
        </p:nvSpPr>
        <p:spPr/>
        <p:txBody>
          <a:bodyPr/>
          <a:lstStyle/>
          <a:p>
            <a:fld id="{4DE86915-7F50-6A4C-894F-BE5ADCCABB09}" type="datetimeFigureOut">
              <a:rPr lang="en-US" smtClean="0"/>
              <a:t>4/26/23</a:t>
            </a:fld>
            <a:endParaRPr lang="en-US"/>
          </a:p>
        </p:txBody>
      </p:sp>
      <p:sp>
        <p:nvSpPr>
          <p:cNvPr id="6" name="Footer Placeholder 5">
            <a:extLst>
              <a:ext uri="{FF2B5EF4-FFF2-40B4-BE49-F238E27FC236}">
                <a16:creationId xmlns:a16="http://schemas.microsoft.com/office/drawing/2014/main" id="{99FC20D6-2896-8437-0DF7-4455D39680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9661C6-02B1-C2F9-3D9A-01ED62831056}"/>
              </a:ext>
            </a:extLst>
          </p:cNvPr>
          <p:cNvSpPr>
            <a:spLocks noGrp="1"/>
          </p:cNvSpPr>
          <p:nvPr>
            <p:ph type="sldNum" sz="quarter" idx="12"/>
          </p:nvPr>
        </p:nvSpPr>
        <p:spPr/>
        <p:txBody>
          <a:bodyPr/>
          <a:lstStyle/>
          <a:p>
            <a:fld id="{A0407E5E-78AA-4F4B-A140-F758A7625A6D}" type="slidenum">
              <a:rPr lang="en-US" smtClean="0"/>
              <a:t>‹#›</a:t>
            </a:fld>
            <a:endParaRPr lang="en-US"/>
          </a:p>
        </p:txBody>
      </p:sp>
    </p:spTree>
    <p:extLst>
      <p:ext uri="{BB962C8B-B14F-4D97-AF65-F5344CB8AC3E}">
        <p14:creationId xmlns:p14="http://schemas.microsoft.com/office/powerpoint/2010/main" val="1316289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34F257-5D34-0845-A71D-2983DA3F07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B0A9965-8014-5DAE-82E6-C89A8C2667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273A54-CE8E-82A6-5670-8724CA5149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E86915-7F50-6A4C-894F-BE5ADCCABB09}" type="datetimeFigureOut">
              <a:rPr lang="en-US" smtClean="0"/>
              <a:t>4/26/23</a:t>
            </a:fld>
            <a:endParaRPr lang="en-US"/>
          </a:p>
        </p:txBody>
      </p:sp>
      <p:sp>
        <p:nvSpPr>
          <p:cNvPr id="5" name="Footer Placeholder 4">
            <a:extLst>
              <a:ext uri="{FF2B5EF4-FFF2-40B4-BE49-F238E27FC236}">
                <a16:creationId xmlns:a16="http://schemas.microsoft.com/office/drawing/2014/main" id="{50A64A1B-B08D-A390-7757-886E9DE6956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D63B49E-5D41-784D-9255-1D5041F097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407E5E-78AA-4F4B-A140-F758A7625A6D}" type="slidenum">
              <a:rPr lang="en-US" smtClean="0"/>
              <a:t>‹#›</a:t>
            </a:fld>
            <a:endParaRPr lang="en-US"/>
          </a:p>
        </p:txBody>
      </p:sp>
    </p:spTree>
    <p:extLst>
      <p:ext uri="{BB962C8B-B14F-4D97-AF65-F5344CB8AC3E}">
        <p14:creationId xmlns:p14="http://schemas.microsoft.com/office/powerpoint/2010/main" val="29739156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jpg"/><Relationship Id="rId5" Type="http://schemas.openxmlformats.org/officeDocument/2006/relationships/image" Target="../media/image5.JP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6.jpe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2.jpg"/><Relationship Id="rId5" Type="http://schemas.openxmlformats.org/officeDocument/2006/relationships/image" Target="../media/image5.JP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A2C65FF-A3A2-6F11-4F18-359B7E686379}"/>
              </a:ext>
            </a:extLst>
          </p:cNvPr>
          <p:cNvSpPr txBox="1"/>
          <p:nvPr/>
        </p:nvSpPr>
        <p:spPr>
          <a:xfrm>
            <a:off x="2244513" y="1497121"/>
            <a:ext cx="7702974" cy="707886"/>
          </a:xfrm>
          <a:prstGeom prst="rect">
            <a:avLst/>
          </a:prstGeom>
          <a:noFill/>
        </p:spPr>
        <p:txBody>
          <a:bodyPr wrap="square" rtlCol="0">
            <a:spAutoFit/>
          </a:bodyPr>
          <a:lstStyle/>
          <a:p>
            <a:pPr algn="ctr"/>
            <a:r>
              <a:rPr lang="en-US" sz="2000" b="1" dirty="0">
                <a:solidFill>
                  <a:srgbClr val="FFFF00">
                    <a:alpha val="15741"/>
                  </a:srgbClr>
                </a:solidFill>
                <a:latin typeface="Kanit SemiBold" pitchFamily="2" charset="-34"/>
                <a:cs typeface="Kanit SemiBold" pitchFamily="2" charset="-34"/>
              </a:rPr>
              <a:t>A COMPREHENSIVE HOSPITAL</a:t>
            </a:r>
          </a:p>
          <a:p>
            <a:pPr algn="ctr"/>
            <a:r>
              <a:rPr lang="en-US" sz="2000" b="1" dirty="0">
                <a:solidFill>
                  <a:srgbClr val="FFFF00">
                    <a:alpha val="15741"/>
                  </a:srgbClr>
                </a:solidFill>
                <a:latin typeface="Kanit SemiBold" pitchFamily="2" charset="-34"/>
                <a:cs typeface="Kanit SemiBold" pitchFamily="2" charset="-34"/>
              </a:rPr>
              <a:t>MANAGEMENT SYSTEM</a:t>
            </a:r>
          </a:p>
        </p:txBody>
      </p:sp>
      <p:grpSp>
        <p:nvGrpSpPr>
          <p:cNvPr id="2" name="Group 1">
            <a:extLst>
              <a:ext uri="{FF2B5EF4-FFF2-40B4-BE49-F238E27FC236}">
                <a16:creationId xmlns:a16="http://schemas.microsoft.com/office/drawing/2014/main" id="{AC737335-AFAC-A1D2-D889-94C15339F20A}"/>
              </a:ext>
            </a:extLst>
          </p:cNvPr>
          <p:cNvGrpSpPr/>
          <p:nvPr/>
        </p:nvGrpSpPr>
        <p:grpSpPr>
          <a:xfrm>
            <a:off x="7097448" y="9209993"/>
            <a:ext cx="1371600" cy="1973418"/>
            <a:chOff x="7097448" y="3901786"/>
            <a:chExt cx="1371600" cy="1973418"/>
          </a:xfrm>
        </p:grpSpPr>
        <p:sp>
          <p:nvSpPr>
            <p:cNvPr id="3" name="TextBox 2">
              <a:extLst>
                <a:ext uri="{FF2B5EF4-FFF2-40B4-BE49-F238E27FC236}">
                  <a16:creationId xmlns:a16="http://schemas.microsoft.com/office/drawing/2014/main" id="{235A457B-23CE-8FF8-9194-63EEDCA1FBA4}"/>
                </a:ext>
              </a:extLst>
            </p:cNvPr>
            <p:cNvSpPr txBox="1"/>
            <p:nvPr/>
          </p:nvSpPr>
          <p:spPr>
            <a:xfrm>
              <a:off x="7268710" y="5351984"/>
              <a:ext cx="1030969" cy="523220"/>
            </a:xfrm>
            <a:prstGeom prst="rect">
              <a:avLst/>
            </a:prstGeom>
            <a:noFill/>
          </p:spPr>
          <p:txBody>
            <a:bodyPr wrap="square" rtlCol="0">
              <a:spAutoFit/>
            </a:bodyPr>
            <a:lstStyle/>
            <a:p>
              <a:pPr algn="ctr"/>
              <a:r>
                <a:rPr lang="en-US" sz="1400" dirty="0" err="1">
                  <a:solidFill>
                    <a:srgbClr val="FFFFFF"/>
                  </a:solidFill>
                  <a:latin typeface="Kanit Medium" pitchFamily="2" charset="-34"/>
                  <a:ea typeface="Amazon Ember" panose="020B0603020204020204" pitchFamily="34" charset="0"/>
                  <a:cs typeface="Kanit Medium" pitchFamily="2" charset="-34"/>
                </a:rPr>
                <a:t>Divya</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err="1">
                  <a:solidFill>
                    <a:srgbClr val="FFFFFF"/>
                  </a:solidFill>
                  <a:latin typeface="Kanit Medium" pitchFamily="2" charset="-34"/>
                  <a:ea typeface="Amazon Ember" panose="020B0603020204020204" pitchFamily="34" charset="0"/>
                  <a:cs typeface="Kanit Medium" pitchFamily="2" charset="-34"/>
                </a:rPr>
                <a:t>Kharche</a:t>
              </a:r>
              <a:endParaRPr lang="en-US" sz="1400" dirty="0">
                <a:solidFill>
                  <a:srgbClr val="FFFFFF"/>
                </a:solidFill>
                <a:latin typeface="Kanit Medium" pitchFamily="2" charset="-34"/>
                <a:ea typeface="Amazon Ember" panose="020B0603020204020204" pitchFamily="34" charset="0"/>
                <a:cs typeface="Kanit Medium" pitchFamily="2" charset="-34"/>
              </a:endParaRPr>
            </a:p>
          </p:txBody>
        </p:sp>
        <p:sp>
          <p:nvSpPr>
            <p:cNvPr id="7" name="Oval 6">
              <a:extLst>
                <a:ext uri="{FF2B5EF4-FFF2-40B4-BE49-F238E27FC236}">
                  <a16:creationId xmlns:a16="http://schemas.microsoft.com/office/drawing/2014/main" id="{120AF3B0-FC21-E75F-8953-63667399B42B}"/>
                </a:ext>
              </a:extLst>
            </p:cNvPr>
            <p:cNvSpPr/>
            <p:nvPr/>
          </p:nvSpPr>
          <p:spPr>
            <a:xfrm>
              <a:off x="7097448" y="3901786"/>
              <a:ext cx="1371600" cy="1373741"/>
            </a:xfrm>
            <a:prstGeom prst="ellipse">
              <a:avLst/>
            </a:prstGeom>
            <a:blipFill>
              <a:blip r:embed="rId3"/>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0F1B1E10-7550-3AFE-3FF2-5C1AFF78967F}"/>
              </a:ext>
            </a:extLst>
          </p:cNvPr>
          <p:cNvSpPr txBox="1"/>
          <p:nvPr/>
        </p:nvSpPr>
        <p:spPr>
          <a:xfrm>
            <a:off x="3208115" y="533535"/>
            <a:ext cx="5767238" cy="276999"/>
          </a:xfrm>
          <a:prstGeom prst="rect">
            <a:avLst/>
          </a:prstGeom>
          <a:noFill/>
        </p:spPr>
        <p:txBody>
          <a:bodyPr wrap="square" rtlCol="0">
            <a:spAutoFit/>
          </a:bodyPr>
          <a:lstStyle/>
          <a:p>
            <a:pPr algn="ctr"/>
            <a:r>
              <a:rPr lang="en-US" sz="1200" b="1" i="0" dirty="0">
                <a:solidFill>
                  <a:schemeClr val="bg1">
                    <a:lumMod val="85000"/>
                    <a:alpha val="20000"/>
                  </a:schemeClr>
                </a:solidFill>
                <a:effectLst/>
                <a:latin typeface="Segoe UI" panose="020B0502040204020203" pitchFamily="34" charset="0"/>
              </a:rPr>
              <a:t>DAMG6210 Data Management and Data Design</a:t>
            </a:r>
            <a:endParaRPr lang="en-US" sz="1200" dirty="0">
              <a:solidFill>
                <a:schemeClr val="bg1">
                  <a:lumMod val="85000"/>
                  <a:alpha val="20000"/>
                </a:schemeClr>
              </a:solidFill>
              <a:latin typeface="Amazon Ember Medium" panose="020B0603020204020204" pitchFamily="34" charset="0"/>
              <a:ea typeface="Amazon Ember Medium" panose="020B0603020204020204" pitchFamily="34" charset="0"/>
              <a:cs typeface="Amazon Ember Medium" panose="020B0603020204020204" pitchFamily="34" charset="0"/>
            </a:endParaRPr>
          </a:p>
        </p:txBody>
      </p:sp>
      <p:sp>
        <p:nvSpPr>
          <p:cNvPr id="6" name="TextBox 5">
            <a:extLst>
              <a:ext uri="{FF2B5EF4-FFF2-40B4-BE49-F238E27FC236}">
                <a16:creationId xmlns:a16="http://schemas.microsoft.com/office/drawing/2014/main" id="{E9EE0556-9075-71CD-A2EB-4A6C013140B4}"/>
              </a:ext>
            </a:extLst>
          </p:cNvPr>
          <p:cNvSpPr txBox="1"/>
          <p:nvPr/>
        </p:nvSpPr>
        <p:spPr>
          <a:xfrm>
            <a:off x="5380170" y="3269924"/>
            <a:ext cx="1431661" cy="369332"/>
          </a:xfrm>
          <a:prstGeom prst="rect">
            <a:avLst/>
          </a:prstGeom>
          <a:noFill/>
        </p:spPr>
        <p:txBody>
          <a:bodyPr wrap="square" rtlCol="0">
            <a:spAutoFit/>
          </a:bodyPr>
          <a:lstStyle/>
          <a:p>
            <a:pPr algn="ctr"/>
            <a:r>
              <a:rPr lang="en-US" dirty="0">
                <a:solidFill>
                  <a:srgbClr val="FFFFFF">
                    <a:alpha val="14031"/>
                  </a:srgbClr>
                </a:solidFill>
                <a:latin typeface="Kanit Medium" pitchFamily="2" charset="-34"/>
                <a:ea typeface="Amazon Ember" panose="020B0603020204020204" pitchFamily="34" charset="0"/>
                <a:cs typeface="Kanit Medium" pitchFamily="2" charset="-34"/>
              </a:rPr>
              <a:t>Group 11</a:t>
            </a:r>
          </a:p>
        </p:txBody>
      </p:sp>
      <p:cxnSp>
        <p:nvCxnSpPr>
          <p:cNvPr id="35" name="Straight Connector 34">
            <a:extLst>
              <a:ext uri="{FF2B5EF4-FFF2-40B4-BE49-F238E27FC236}">
                <a16:creationId xmlns:a16="http://schemas.microsoft.com/office/drawing/2014/main" id="{FBA98A3A-7409-77F8-B88C-B4F4FFB14C72}"/>
              </a:ext>
            </a:extLst>
          </p:cNvPr>
          <p:cNvCxnSpPr>
            <a:cxnSpLocks/>
          </p:cNvCxnSpPr>
          <p:nvPr/>
        </p:nvCxnSpPr>
        <p:spPr>
          <a:xfrm>
            <a:off x="4794833" y="1005792"/>
            <a:ext cx="2617552" cy="0"/>
          </a:xfrm>
          <a:prstGeom prst="line">
            <a:avLst/>
          </a:prstGeom>
          <a:ln w="38100"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7" name="Rounded Rectangle 106">
            <a:extLst>
              <a:ext uri="{FF2B5EF4-FFF2-40B4-BE49-F238E27FC236}">
                <a16:creationId xmlns:a16="http://schemas.microsoft.com/office/drawing/2014/main" id="{A4DFEA7F-9121-F2C2-04A9-498D7E42B5FE}"/>
              </a:ext>
            </a:extLst>
          </p:cNvPr>
          <p:cNvSpPr/>
          <p:nvPr/>
        </p:nvSpPr>
        <p:spPr>
          <a:xfrm>
            <a:off x="1677435" y="8978401"/>
            <a:ext cx="8837131" cy="2431915"/>
          </a:xfrm>
          <a:prstGeom prst="roundRect">
            <a:avLst>
              <a:gd name="adj" fmla="val 5426"/>
            </a:avLst>
          </a:prstGeom>
          <a:noFill/>
          <a:ln w="19050">
            <a:solidFill>
              <a:srgbClr val="FFFF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8" name="Group 107">
            <a:extLst>
              <a:ext uri="{FF2B5EF4-FFF2-40B4-BE49-F238E27FC236}">
                <a16:creationId xmlns:a16="http://schemas.microsoft.com/office/drawing/2014/main" id="{5C34ED14-48C7-B9F2-B675-2514CD56254A}"/>
              </a:ext>
            </a:extLst>
          </p:cNvPr>
          <p:cNvGrpSpPr/>
          <p:nvPr/>
        </p:nvGrpSpPr>
        <p:grpSpPr>
          <a:xfrm>
            <a:off x="2025453" y="9209993"/>
            <a:ext cx="1369056" cy="1968731"/>
            <a:chOff x="2025453" y="3906473"/>
            <a:chExt cx="1369056" cy="1968731"/>
          </a:xfrm>
        </p:grpSpPr>
        <p:sp>
          <p:nvSpPr>
            <p:cNvPr id="109" name="TextBox 108">
              <a:extLst>
                <a:ext uri="{FF2B5EF4-FFF2-40B4-BE49-F238E27FC236}">
                  <a16:creationId xmlns:a16="http://schemas.microsoft.com/office/drawing/2014/main" id="{B5C43A29-D55E-4A32-6F9E-AC562E4B2750}"/>
                </a:ext>
              </a:extLst>
            </p:cNvPr>
            <p:cNvSpPr txBox="1"/>
            <p:nvPr/>
          </p:nvSpPr>
          <p:spPr>
            <a:xfrm>
              <a:off x="2128323" y="5351984"/>
              <a:ext cx="1163316" cy="523220"/>
            </a:xfrm>
            <a:prstGeom prst="rect">
              <a:avLst/>
            </a:prstGeom>
            <a:noFill/>
          </p:spPr>
          <p:txBody>
            <a:bodyPr wrap="square" rtlCol="0">
              <a:spAutoFit/>
            </a:bodyPr>
            <a:lstStyle/>
            <a:p>
              <a:pPr algn="ctr"/>
              <a:r>
                <a:rPr lang="en-US" sz="1400" dirty="0">
                  <a:solidFill>
                    <a:srgbClr val="FFFFFF"/>
                  </a:solidFill>
                  <a:latin typeface="Kanit Medium" pitchFamily="2" charset="-34"/>
                  <a:ea typeface="Amazon Ember" panose="020B0603020204020204" pitchFamily="34" charset="0"/>
                  <a:cs typeface="Kanit Medium" pitchFamily="2" charset="-34"/>
                </a:rPr>
                <a:t>Mayur</a:t>
              </a:r>
              <a:br>
                <a:rPr lang="en-US" sz="1400" dirty="0">
                  <a:solidFill>
                    <a:srgbClr val="FFFFFF"/>
                  </a:solidFill>
                  <a:latin typeface="Kanit Medium" pitchFamily="2" charset="-34"/>
                  <a:ea typeface="Amazon Ember Medium" panose="020B0603020204020204" pitchFamily="34" charset="0"/>
                  <a:cs typeface="Kanit Medium" pitchFamily="2" charset="-34"/>
                </a:rPr>
              </a:br>
              <a:r>
                <a:rPr lang="en-US" sz="1400" dirty="0">
                  <a:solidFill>
                    <a:srgbClr val="FFFFFF"/>
                  </a:solidFill>
                  <a:latin typeface="Kanit Medium" pitchFamily="2" charset="-34"/>
                  <a:ea typeface="Amazon Ember" panose="020B0603020204020204" pitchFamily="34" charset="0"/>
                  <a:cs typeface="Kanit Medium" pitchFamily="2" charset="-34"/>
                </a:rPr>
                <a:t>Chaudhari</a:t>
              </a:r>
            </a:p>
          </p:txBody>
        </p:sp>
        <p:pic>
          <p:nvPicPr>
            <p:cNvPr id="110" name="Picture 109" descr="A picture containing person&#10;&#10;Description automatically generated">
              <a:extLst>
                <a:ext uri="{FF2B5EF4-FFF2-40B4-BE49-F238E27FC236}">
                  <a16:creationId xmlns:a16="http://schemas.microsoft.com/office/drawing/2014/main" id="{26B48090-1A06-AD21-F3F1-A2CD21A8D724}"/>
                </a:ext>
              </a:extLst>
            </p:cNvPr>
            <p:cNvPicPr>
              <a:picLocks noChangeAspect="1"/>
            </p:cNvPicPr>
            <p:nvPr/>
          </p:nvPicPr>
          <p:blipFill>
            <a:blip r:embed="rId4"/>
            <a:stretch>
              <a:fillRect/>
            </a:stretch>
          </p:blipFill>
          <p:spPr>
            <a:xfrm>
              <a:off x="2025453" y="3906473"/>
              <a:ext cx="1369056" cy="1369056"/>
            </a:xfrm>
            <a:prstGeom prst="ellipse">
              <a:avLst/>
            </a:prstGeom>
            <a:ln w="38100">
              <a:solidFill>
                <a:schemeClr val="bg1">
                  <a:lumMod val="95000"/>
                </a:schemeClr>
              </a:solidFill>
            </a:ln>
          </p:spPr>
        </p:pic>
      </p:grpSp>
      <p:grpSp>
        <p:nvGrpSpPr>
          <p:cNvPr id="111" name="Group 110">
            <a:extLst>
              <a:ext uri="{FF2B5EF4-FFF2-40B4-BE49-F238E27FC236}">
                <a16:creationId xmlns:a16="http://schemas.microsoft.com/office/drawing/2014/main" id="{4F9A3FFF-1B01-2DFD-8B54-A255CC7F3ACE}"/>
              </a:ext>
            </a:extLst>
          </p:cNvPr>
          <p:cNvGrpSpPr/>
          <p:nvPr/>
        </p:nvGrpSpPr>
        <p:grpSpPr>
          <a:xfrm>
            <a:off x="3714422" y="9205308"/>
            <a:ext cx="1371600" cy="1973416"/>
            <a:chOff x="3714422" y="3901788"/>
            <a:chExt cx="1371600" cy="1973416"/>
          </a:xfrm>
        </p:grpSpPr>
        <p:sp>
          <p:nvSpPr>
            <p:cNvPr id="112" name="TextBox 111">
              <a:extLst>
                <a:ext uri="{FF2B5EF4-FFF2-40B4-BE49-F238E27FC236}">
                  <a16:creationId xmlns:a16="http://schemas.microsoft.com/office/drawing/2014/main" id="{10A95FC6-3D6B-8BB0-A181-8785DF8C7C7B}"/>
                </a:ext>
              </a:extLst>
            </p:cNvPr>
            <p:cNvSpPr txBox="1"/>
            <p:nvPr/>
          </p:nvSpPr>
          <p:spPr>
            <a:xfrm>
              <a:off x="3884738" y="5351984"/>
              <a:ext cx="1030969" cy="523220"/>
            </a:xfrm>
            <a:prstGeom prst="rect">
              <a:avLst/>
            </a:prstGeom>
            <a:noFill/>
          </p:spPr>
          <p:txBody>
            <a:bodyPr wrap="square" rtlCol="0">
              <a:spAutoFit/>
            </a:bodyPr>
            <a:lstStyle/>
            <a:p>
              <a:pPr algn="ctr"/>
              <a:r>
                <a:rPr lang="en-US" sz="1400" dirty="0" err="1">
                  <a:solidFill>
                    <a:srgbClr val="FFFFFF"/>
                  </a:solidFill>
                  <a:latin typeface="Kanit Medium" pitchFamily="2" charset="-34"/>
                  <a:ea typeface="Amazon Ember" panose="020B0603020204020204" pitchFamily="34" charset="0"/>
                  <a:cs typeface="Kanit Medium" pitchFamily="2" charset="-34"/>
                </a:rPr>
                <a:t>Jatin</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a:solidFill>
                    <a:srgbClr val="FFFFFF"/>
                  </a:solidFill>
                  <a:latin typeface="Kanit Medium" pitchFamily="2" charset="-34"/>
                  <a:ea typeface="Amazon Ember" panose="020B0603020204020204" pitchFamily="34" charset="0"/>
                  <a:cs typeface="Kanit Medium" pitchFamily="2" charset="-34"/>
                </a:rPr>
                <a:t>Motwani</a:t>
              </a:r>
            </a:p>
          </p:txBody>
        </p:sp>
        <p:sp>
          <p:nvSpPr>
            <p:cNvPr id="113" name="Oval 112">
              <a:extLst>
                <a:ext uri="{FF2B5EF4-FFF2-40B4-BE49-F238E27FC236}">
                  <a16:creationId xmlns:a16="http://schemas.microsoft.com/office/drawing/2014/main" id="{5A42A937-2C8B-F9F1-790B-95D98D39F577}"/>
                </a:ext>
              </a:extLst>
            </p:cNvPr>
            <p:cNvSpPr/>
            <p:nvPr/>
          </p:nvSpPr>
          <p:spPr>
            <a:xfrm>
              <a:off x="3714422" y="3901788"/>
              <a:ext cx="1371600" cy="1373741"/>
            </a:xfrm>
            <a:prstGeom prst="ellipse">
              <a:avLst/>
            </a:prstGeom>
            <a:blipFill>
              <a:blip r:embed="rId5"/>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4" name="Group 113">
            <a:extLst>
              <a:ext uri="{FF2B5EF4-FFF2-40B4-BE49-F238E27FC236}">
                <a16:creationId xmlns:a16="http://schemas.microsoft.com/office/drawing/2014/main" id="{AD8CE94B-397E-30A8-412C-8D29C488D683}"/>
              </a:ext>
            </a:extLst>
          </p:cNvPr>
          <p:cNvGrpSpPr/>
          <p:nvPr/>
        </p:nvGrpSpPr>
        <p:grpSpPr>
          <a:xfrm>
            <a:off x="5405935" y="9205307"/>
            <a:ext cx="1371600" cy="1973417"/>
            <a:chOff x="5405935" y="3901787"/>
            <a:chExt cx="1371600" cy="1973417"/>
          </a:xfrm>
        </p:grpSpPr>
        <p:sp>
          <p:nvSpPr>
            <p:cNvPr id="115" name="TextBox 114">
              <a:extLst>
                <a:ext uri="{FF2B5EF4-FFF2-40B4-BE49-F238E27FC236}">
                  <a16:creationId xmlns:a16="http://schemas.microsoft.com/office/drawing/2014/main" id="{621ABE48-EED8-D41D-7EF6-7E39B6FC2721}"/>
                </a:ext>
              </a:extLst>
            </p:cNvPr>
            <p:cNvSpPr txBox="1"/>
            <p:nvPr/>
          </p:nvSpPr>
          <p:spPr>
            <a:xfrm>
              <a:off x="5426145" y="5351984"/>
              <a:ext cx="1332126" cy="523220"/>
            </a:xfrm>
            <a:prstGeom prst="rect">
              <a:avLst/>
            </a:prstGeom>
            <a:noFill/>
          </p:spPr>
          <p:txBody>
            <a:bodyPr wrap="square" rtlCol="0">
              <a:spAutoFit/>
            </a:bodyPr>
            <a:lstStyle/>
            <a:p>
              <a:pPr algn="ctr"/>
              <a:r>
                <a:rPr lang="en-US" sz="1400" dirty="0">
                  <a:solidFill>
                    <a:srgbClr val="FFFFFF"/>
                  </a:solidFill>
                  <a:latin typeface="Kanit Medium" pitchFamily="2" charset="-34"/>
                  <a:ea typeface="Amazon Ember" panose="020B0603020204020204" pitchFamily="34" charset="0"/>
                  <a:cs typeface="Kanit Medium" pitchFamily="2" charset="-34"/>
                </a:rPr>
                <a:t>Atharva</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a:solidFill>
                    <a:srgbClr val="FFFFFF"/>
                  </a:solidFill>
                  <a:latin typeface="Kanit Medium" pitchFamily="2" charset="-34"/>
                  <a:ea typeface="Amazon Ember" panose="020B0603020204020204" pitchFamily="34" charset="0"/>
                  <a:cs typeface="Kanit Medium" pitchFamily="2" charset="-34"/>
                </a:rPr>
                <a:t>Uplenchwar</a:t>
              </a:r>
            </a:p>
          </p:txBody>
        </p:sp>
        <p:sp>
          <p:nvSpPr>
            <p:cNvPr id="116" name="Oval 115">
              <a:extLst>
                <a:ext uri="{FF2B5EF4-FFF2-40B4-BE49-F238E27FC236}">
                  <a16:creationId xmlns:a16="http://schemas.microsoft.com/office/drawing/2014/main" id="{A49455FF-93A3-B70A-8611-0F8874DEC198}"/>
                </a:ext>
              </a:extLst>
            </p:cNvPr>
            <p:cNvSpPr/>
            <p:nvPr/>
          </p:nvSpPr>
          <p:spPr>
            <a:xfrm>
              <a:off x="5405935" y="3901787"/>
              <a:ext cx="1371600" cy="1373741"/>
            </a:xfrm>
            <a:prstGeom prst="ellipse">
              <a:avLst/>
            </a:prstGeom>
            <a:blipFill dpi="0" rotWithShape="1">
              <a:blip r:embed="rId6">
                <a:extLst>
                  <a:ext uri="{28A0092B-C50C-407E-A947-70E740481C1C}">
                    <a14:useLocalDpi xmlns:a14="http://schemas.microsoft.com/office/drawing/2010/main" val="0"/>
                  </a:ext>
                </a:extLst>
              </a:blip>
              <a:srcRect/>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0" name="Group 119">
            <a:extLst>
              <a:ext uri="{FF2B5EF4-FFF2-40B4-BE49-F238E27FC236}">
                <a16:creationId xmlns:a16="http://schemas.microsoft.com/office/drawing/2014/main" id="{9F8C59CE-1EF2-8287-B8F2-E77FDC191422}"/>
              </a:ext>
            </a:extLst>
          </p:cNvPr>
          <p:cNvGrpSpPr/>
          <p:nvPr/>
        </p:nvGrpSpPr>
        <p:grpSpPr>
          <a:xfrm>
            <a:off x="8788961" y="9202156"/>
            <a:ext cx="1371600" cy="1976568"/>
            <a:chOff x="8788961" y="3898636"/>
            <a:chExt cx="1371600" cy="1976568"/>
          </a:xfrm>
        </p:grpSpPr>
        <p:sp>
          <p:nvSpPr>
            <p:cNvPr id="121" name="TextBox 120">
              <a:extLst>
                <a:ext uri="{FF2B5EF4-FFF2-40B4-BE49-F238E27FC236}">
                  <a16:creationId xmlns:a16="http://schemas.microsoft.com/office/drawing/2014/main" id="{27DCFF21-AD30-41F7-1A77-76EBF1F8F1F9}"/>
                </a:ext>
              </a:extLst>
            </p:cNvPr>
            <p:cNvSpPr txBox="1"/>
            <p:nvPr/>
          </p:nvSpPr>
          <p:spPr>
            <a:xfrm>
              <a:off x="8891443" y="5351984"/>
              <a:ext cx="1177524" cy="523220"/>
            </a:xfrm>
            <a:prstGeom prst="rect">
              <a:avLst/>
            </a:prstGeom>
            <a:noFill/>
          </p:spPr>
          <p:txBody>
            <a:bodyPr wrap="square" rtlCol="0">
              <a:spAutoFit/>
            </a:bodyPr>
            <a:lstStyle/>
            <a:p>
              <a:pPr algn="ctr"/>
              <a:r>
                <a:rPr lang="en-US" sz="1400" dirty="0">
                  <a:solidFill>
                    <a:srgbClr val="FFFFFF"/>
                  </a:solidFill>
                  <a:latin typeface="Kanit Medium" pitchFamily="2" charset="-34"/>
                  <a:ea typeface="Amazon Ember" panose="020B0603020204020204" pitchFamily="34" charset="0"/>
                  <a:cs typeface="Kanit Medium" pitchFamily="2" charset="-34"/>
                </a:rPr>
                <a:t>Hari</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err="1">
                  <a:solidFill>
                    <a:srgbClr val="FFFFFF"/>
                  </a:solidFill>
                  <a:latin typeface="Kanit Medium" pitchFamily="2" charset="-34"/>
                  <a:ea typeface="Amazon Ember" panose="020B0603020204020204" pitchFamily="34" charset="0"/>
                  <a:cs typeface="Kanit Medium" pitchFamily="2" charset="-34"/>
                </a:rPr>
                <a:t>Gurram</a:t>
              </a:r>
              <a:endParaRPr lang="en-US" sz="1400" dirty="0">
                <a:solidFill>
                  <a:srgbClr val="FFFFFF"/>
                </a:solidFill>
                <a:latin typeface="Kanit Medium" pitchFamily="2" charset="-34"/>
                <a:ea typeface="Amazon Ember" panose="020B0603020204020204" pitchFamily="34" charset="0"/>
                <a:cs typeface="Kanit Medium" pitchFamily="2" charset="-34"/>
              </a:endParaRPr>
            </a:p>
          </p:txBody>
        </p:sp>
        <p:sp>
          <p:nvSpPr>
            <p:cNvPr id="122" name="Oval 121">
              <a:extLst>
                <a:ext uri="{FF2B5EF4-FFF2-40B4-BE49-F238E27FC236}">
                  <a16:creationId xmlns:a16="http://schemas.microsoft.com/office/drawing/2014/main" id="{A8281823-C2E5-47C9-CA38-31EA92D340BD}"/>
                </a:ext>
              </a:extLst>
            </p:cNvPr>
            <p:cNvSpPr/>
            <p:nvPr/>
          </p:nvSpPr>
          <p:spPr>
            <a:xfrm>
              <a:off x="8788961" y="3898636"/>
              <a:ext cx="1371600" cy="1373741"/>
            </a:xfrm>
            <a:prstGeom prst="ellipse">
              <a:avLst/>
            </a:prstGeom>
            <a:blipFill dpi="0" rotWithShape="1">
              <a:blip r:embed="rId7">
                <a:extLst>
                  <a:ext uri="{28A0092B-C50C-407E-A947-70E740481C1C}">
                    <a14:useLocalDpi xmlns:a14="http://schemas.microsoft.com/office/drawing/2010/main" val="0"/>
                  </a:ext>
                </a:extLst>
              </a:blip>
              <a:srcRect/>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1" name="Triangle 100">
            <a:extLst>
              <a:ext uri="{FF2B5EF4-FFF2-40B4-BE49-F238E27FC236}">
                <a16:creationId xmlns:a16="http://schemas.microsoft.com/office/drawing/2014/main" id="{C7F55F5B-465A-72EC-1F1F-25EB7C8BE22D}"/>
              </a:ext>
            </a:extLst>
          </p:cNvPr>
          <p:cNvSpPr/>
          <p:nvPr/>
        </p:nvSpPr>
        <p:spPr>
          <a:xfrm rot="3600000">
            <a:off x="693432" y="-1758039"/>
            <a:ext cx="5959088" cy="5137145"/>
          </a:xfrm>
          <a:prstGeom prst="triangle">
            <a:avLst/>
          </a:prstGeom>
          <a:pattFill prst="pct60">
            <a:fgClr>
              <a:srgbClr val="FF0000"/>
            </a:fgClr>
            <a:bgClr>
              <a:schemeClr val="bg2">
                <a:lumMod val="2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riangle 101">
            <a:extLst>
              <a:ext uri="{FF2B5EF4-FFF2-40B4-BE49-F238E27FC236}">
                <a16:creationId xmlns:a16="http://schemas.microsoft.com/office/drawing/2014/main" id="{2E8536C1-AAE5-7CA7-8475-A4676070D6B2}"/>
              </a:ext>
            </a:extLst>
          </p:cNvPr>
          <p:cNvSpPr/>
          <p:nvPr/>
        </p:nvSpPr>
        <p:spPr>
          <a:xfrm>
            <a:off x="1726254" y="-454950"/>
            <a:ext cx="8657000" cy="7528177"/>
          </a:xfrm>
          <a:prstGeom prst="triangle">
            <a:avLst/>
          </a:prstGeom>
          <a:pattFill prst="pct60">
            <a:fgClr>
              <a:srgbClr val="FF0000"/>
            </a:fgClr>
            <a:bgClr>
              <a:schemeClr val="bg2">
                <a:lumMod val="2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riangle 102">
            <a:extLst>
              <a:ext uri="{FF2B5EF4-FFF2-40B4-BE49-F238E27FC236}">
                <a16:creationId xmlns:a16="http://schemas.microsoft.com/office/drawing/2014/main" id="{3AE6BEFC-56D9-5CD5-EBA7-FCC8F992144A}"/>
              </a:ext>
            </a:extLst>
          </p:cNvPr>
          <p:cNvSpPr/>
          <p:nvPr/>
        </p:nvSpPr>
        <p:spPr>
          <a:xfrm rot="3600000">
            <a:off x="6967943" y="-1758039"/>
            <a:ext cx="5959088" cy="5137145"/>
          </a:xfrm>
          <a:prstGeom prst="triangle">
            <a:avLst/>
          </a:prstGeom>
          <a:pattFill prst="pct60">
            <a:fgClr>
              <a:srgbClr val="FF0000"/>
            </a:fgClr>
            <a:bgClr>
              <a:schemeClr val="bg2">
                <a:lumMod val="2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Freeform 103">
            <a:extLst>
              <a:ext uri="{FF2B5EF4-FFF2-40B4-BE49-F238E27FC236}">
                <a16:creationId xmlns:a16="http://schemas.microsoft.com/office/drawing/2014/main" id="{68CAF458-4753-A1D9-79F1-ADFAC77B4122}"/>
              </a:ext>
            </a:extLst>
          </p:cNvPr>
          <p:cNvSpPr/>
          <p:nvPr/>
        </p:nvSpPr>
        <p:spPr>
          <a:xfrm>
            <a:off x="-704634" y="-497826"/>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pattFill prst="pct60">
            <a:fgClr>
              <a:srgbClr val="FF0000"/>
            </a:fgClr>
            <a:bgClr>
              <a:schemeClr val="bg2">
                <a:lumMod val="2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Freeform 104">
            <a:extLst>
              <a:ext uri="{FF2B5EF4-FFF2-40B4-BE49-F238E27FC236}">
                <a16:creationId xmlns:a16="http://schemas.microsoft.com/office/drawing/2014/main" id="{33CD0BBD-9DC1-13F2-795E-18406C4EECBB}"/>
              </a:ext>
            </a:extLst>
          </p:cNvPr>
          <p:cNvSpPr/>
          <p:nvPr/>
        </p:nvSpPr>
        <p:spPr>
          <a:xfrm flipH="1">
            <a:off x="9325065" y="-454950"/>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pattFill prst="pct60">
            <a:fgClr>
              <a:srgbClr val="FF0000"/>
            </a:fgClr>
            <a:bgClr>
              <a:schemeClr val="bg2">
                <a:lumMod val="2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8098186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23633F9-6C1B-EA2E-94C2-6207CC040D20}"/>
              </a:ext>
            </a:extLst>
          </p:cNvPr>
          <p:cNvSpPr txBox="1"/>
          <p:nvPr/>
        </p:nvSpPr>
        <p:spPr>
          <a:xfrm>
            <a:off x="1239794" y="3069678"/>
            <a:ext cx="9712411" cy="1569660"/>
          </a:xfrm>
          <a:prstGeom prst="rect">
            <a:avLst/>
          </a:prstGeom>
          <a:noFill/>
        </p:spPr>
        <p:txBody>
          <a:bodyPr wrap="square" rtlCol="0">
            <a:spAutoFit/>
          </a:bodyPr>
          <a:lstStyle/>
          <a:p>
            <a:pPr algn="ctr"/>
            <a:r>
              <a:rPr lang="en-US" sz="9600" b="1" spc="300" dirty="0">
                <a:solidFill>
                  <a:srgbClr val="C00000">
                    <a:alpha val="0"/>
                  </a:srgbClr>
                </a:solidFill>
                <a:latin typeface="Kanit" pitchFamily="2" charset="-34"/>
                <a:ea typeface="Amazon Ember" panose="020B0603020204020204" pitchFamily="34" charset="0"/>
                <a:cs typeface="Kanit" pitchFamily="2" charset="-34"/>
              </a:rPr>
              <a:t>THANK YOU !</a:t>
            </a:r>
          </a:p>
        </p:txBody>
      </p:sp>
      <p:sp>
        <p:nvSpPr>
          <p:cNvPr id="6" name="TextBox 5">
            <a:extLst>
              <a:ext uri="{FF2B5EF4-FFF2-40B4-BE49-F238E27FC236}">
                <a16:creationId xmlns:a16="http://schemas.microsoft.com/office/drawing/2014/main" id="{E9EE0556-9075-71CD-A2EB-4A6C013140B4}"/>
              </a:ext>
            </a:extLst>
          </p:cNvPr>
          <p:cNvSpPr txBox="1"/>
          <p:nvPr/>
        </p:nvSpPr>
        <p:spPr>
          <a:xfrm>
            <a:off x="4276267" y="513265"/>
            <a:ext cx="3639467" cy="523220"/>
          </a:xfrm>
          <a:prstGeom prst="rect">
            <a:avLst/>
          </a:prstGeom>
          <a:noFill/>
        </p:spPr>
        <p:txBody>
          <a:bodyPr wrap="square" rtlCol="0">
            <a:spAutoFit/>
          </a:bodyPr>
          <a:lstStyle/>
          <a:p>
            <a:pPr algn="ctr"/>
            <a:r>
              <a:rPr lang="en-US" sz="2800" b="1" spc="300" dirty="0">
                <a:solidFill>
                  <a:srgbClr val="FFFF00"/>
                </a:solidFill>
                <a:latin typeface="Kanit" pitchFamily="2" charset="-34"/>
                <a:ea typeface="Amazon Ember" panose="020B0603020204020204" pitchFamily="34" charset="0"/>
                <a:cs typeface="Kanit" pitchFamily="2" charset="-34"/>
              </a:rPr>
              <a:t>VISUALIZATIONS</a:t>
            </a:r>
          </a:p>
        </p:txBody>
      </p:sp>
      <p:pic>
        <p:nvPicPr>
          <p:cNvPr id="2" name="Picture 1" descr="Chart, bar chart&#10;&#10;Description automatically generated">
            <a:extLst>
              <a:ext uri="{FF2B5EF4-FFF2-40B4-BE49-F238E27FC236}">
                <a16:creationId xmlns:a16="http://schemas.microsoft.com/office/drawing/2014/main" id="{6343BB30-7456-3CD0-D2B7-AC4A360115C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667" t="16590" r="23846" b="19204"/>
          <a:stretch/>
        </p:blipFill>
        <p:spPr bwMode="auto">
          <a:xfrm>
            <a:off x="237260" y="1288473"/>
            <a:ext cx="5635994" cy="5132070"/>
          </a:xfrm>
          <a:prstGeom prst="rect">
            <a:avLst/>
          </a:prstGeom>
          <a:ln w="28575">
            <a:solidFill>
              <a:srgbClr val="FFFF00"/>
            </a:solid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pic>
        <p:nvPicPr>
          <p:cNvPr id="3" name="Picture 2" descr="Chart, bar chart&#10;&#10;Description automatically generated">
            <a:extLst>
              <a:ext uri="{FF2B5EF4-FFF2-40B4-BE49-F238E27FC236}">
                <a16:creationId xmlns:a16="http://schemas.microsoft.com/office/drawing/2014/main" id="{D55ECD2A-39F1-41B2-8A1B-0FF70A41C85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2308" t="15927" r="20000" b="18043"/>
          <a:stretch/>
        </p:blipFill>
        <p:spPr bwMode="auto">
          <a:xfrm>
            <a:off x="6193712" y="1288473"/>
            <a:ext cx="5802592" cy="5132070"/>
          </a:xfrm>
          <a:prstGeom prst="rect">
            <a:avLst/>
          </a:prstGeom>
          <a:ln w="28575">
            <a:solidFill>
              <a:srgbClr val="FFFF00"/>
            </a:solid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sp>
        <p:nvSpPr>
          <p:cNvPr id="4" name="Rounded Rectangle 3">
            <a:extLst>
              <a:ext uri="{FF2B5EF4-FFF2-40B4-BE49-F238E27FC236}">
                <a16:creationId xmlns:a16="http://schemas.microsoft.com/office/drawing/2014/main" id="{CA82072A-CBEC-ADD5-5FA8-3B44728A463B}"/>
              </a:ext>
            </a:extLst>
          </p:cNvPr>
          <p:cNvSpPr/>
          <p:nvPr/>
        </p:nvSpPr>
        <p:spPr>
          <a:xfrm>
            <a:off x="492990" y="475361"/>
            <a:ext cx="10760528" cy="5907278"/>
          </a:xfrm>
          <a:prstGeom prst="roundRect">
            <a:avLst/>
          </a:prstGeom>
          <a:noFill/>
          <a:ln w="19050">
            <a:solidFill>
              <a:srgbClr val="C00000">
                <a:alpha val="0"/>
              </a:srgb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87504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9EE0556-9075-71CD-A2EB-4A6C013140B4}"/>
              </a:ext>
            </a:extLst>
          </p:cNvPr>
          <p:cNvSpPr txBox="1"/>
          <p:nvPr/>
        </p:nvSpPr>
        <p:spPr>
          <a:xfrm>
            <a:off x="4276266" y="3167390"/>
            <a:ext cx="3639467" cy="523220"/>
          </a:xfrm>
          <a:prstGeom prst="rect">
            <a:avLst/>
          </a:prstGeom>
          <a:noFill/>
        </p:spPr>
        <p:txBody>
          <a:bodyPr wrap="square" rtlCol="0">
            <a:spAutoFit/>
          </a:bodyPr>
          <a:lstStyle/>
          <a:p>
            <a:pPr algn="ctr"/>
            <a:r>
              <a:rPr lang="en-US" sz="2800" b="1" spc="300" dirty="0">
                <a:solidFill>
                  <a:srgbClr val="C00000"/>
                </a:solidFill>
                <a:latin typeface="Kanit" pitchFamily="2" charset="-34"/>
                <a:ea typeface="Amazon Ember" panose="020B0603020204020204" pitchFamily="34" charset="0"/>
                <a:cs typeface="Kanit" pitchFamily="2" charset="-34"/>
              </a:rPr>
              <a:t>THANK YOU !</a:t>
            </a:r>
          </a:p>
        </p:txBody>
      </p:sp>
      <p:sp>
        <p:nvSpPr>
          <p:cNvPr id="4" name="Rounded Rectangle 3">
            <a:extLst>
              <a:ext uri="{FF2B5EF4-FFF2-40B4-BE49-F238E27FC236}">
                <a16:creationId xmlns:a16="http://schemas.microsoft.com/office/drawing/2014/main" id="{738F8B8C-4817-0A0F-A7FD-522C11A92B32}"/>
              </a:ext>
            </a:extLst>
          </p:cNvPr>
          <p:cNvSpPr/>
          <p:nvPr/>
        </p:nvSpPr>
        <p:spPr>
          <a:xfrm>
            <a:off x="3989613" y="2808514"/>
            <a:ext cx="4212772" cy="1240972"/>
          </a:xfrm>
          <a:prstGeom prst="roundRect">
            <a:avLst/>
          </a:prstGeom>
          <a:noFill/>
          <a:ln w="1905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9682557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2A9BD49-4F7D-159D-3E5A-4D808C325545}"/>
              </a:ext>
            </a:extLst>
          </p:cNvPr>
          <p:cNvSpPr txBox="1"/>
          <p:nvPr/>
        </p:nvSpPr>
        <p:spPr>
          <a:xfrm>
            <a:off x="2244513" y="1497121"/>
            <a:ext cx="7702974" cy="1015663"/>
          </a:xfrm>
          <a:prstGeom prst="rect">
            <a:avLst/>
          </a:prstGeom>
          <a:noFill/>
        </p:spPr>
        <p:txBody>
          <a:bodyPr wrap="square" rtlCol="0">
            <a:spAutoFit/>
          </a:bodyPr>
          <a:lstStyle/>
          <a:p>
            <a:pPr algn="ctr"/>
            <a:r>
              <a:rPr lang="en-US" sz="3000" b="1" dirty="0">
                <a:solidFill>
                  <a:srgbClr val="FFFF00"/>
                </a:solidFill>
                <a:latin typeface="Kanit SemiBold" pitchFamily="2" charset="-34"/>
                <a:cs typeface="Kanit SemiBold" pitchFamily="2" charset="-34"/>
              </a:rPr>
              <a:t>A COMPREHENSIVE HOSPITAL</a:t>
            </a:r>
          </a:p>
          <a:p>
            <a:pPr algn="ctr"/>
            <a:r>
              <a:rPr lang="en-US" sz="3000" b="1" dirty="0">
                <a:solidFill>
                  <a:srgbClr val="FFFF00"/>
                </a:solidFill>
                <a:latin typeface="Kanit SemiBold" pitchFamily="2" charset="-34"/>
                <a:cs typeface="Kanit SemiBold" pitchFamily="2" charset="-34"/>
              </a:rPr>
              <a:t>MANAGEMENT SYSTEM</a:t>
            </a:r>
          </a:p>
        </p:txBody>
      </p:sp>
      <p:sp>
        <p:nvSpPr>
          <p:cNvPr id="5" name="TextBox 4">
            <a:extLst>
              <a:ext uri="{FF2B5EF4-FFF2-40B4-BE49-F238E27FC236}">
                <a16:creationId xmlns:a16="http://schemas.microsoft.com/office/drawing/2014/main" id="{0F1B1E10-7550-3AFE-3FF2-5C1AFF78967F}"/>
              </a:ext>
            </a:extLst>
          </p:cNvPr>
          <p:cNvSpPr txBox="1"/>
          <p:nvPr/>
        </p:nvSpPr>
        <p:spPr>
          <a:xfrm>
            <a:off x="3208115" y="533535"/>
            <a:ext cx="5767238" cy="369332"/>
          </a:xfrm>
          <a:prstGeom prst="rect">
            <a:avLst/>
          </a:prstGeom>
          <a:noFill/>
        </p:spPr>
        <p:txBody>
          <a:bodyPr wrap="square" rtlCol="0">
            <a:spAutoFit/>
          </a:bodyPr>
          <a:lstStyle/>
          <a:p>
            <a:pPr algn="ctr"/>
            <a:r>
              <a:rPr lang="en-US" b="1" i="0" dirty="0">
                <a:solidFill>
                  <a:schemeClr val="bg1">
                    <a:lumMod val="85000"/>
                  </a:schemeClr>
                </a:solidFill>
                <a:effectLst/>
                <a:latin typeface="Segoe UI" panose="020B0502040204020203" pitchFamily="34" charset="0"/>
              </a:rPr>
              <a:t>DAMG6210 Data Management and Data Design</a:t>
            </a:r>
            <a:endParaRPr lang="en-US" dirty="0">
              <a:solidFill>
                <a:schemeClr val="bg1">
                  <a:lumMod val="85000"/>
                </a:schemeClr>
              </a:solidFill>
              <a:latin typeface="Amazon Ember Medium" panose="020B0603020204020204" pitchFamily="34" charset="0"/>
              <a:ea typeface="Amazon Ember Medium" panose="020B0603020204020204" pitchFamily="34" charset="0"/>
              <a:cs typeface="Amazon Ember Medium" panose="020B0603020204020204" pitchFamily="34" charset="0"/>
            </a:endParaRPr>
          </a:p>
        </p:txBody>
      </p:sp>
      <p:sp>
        <p:nvSpPr>
          <p:cNvPr id="6" name="TextBox 5">
            <a:extLst>
              <a:ext uri="{FF2B5EF4-FFF2-40B4-BE49-F238E27FC236}">
                <a16:creationId xmlns:a16="http://schemas.microsoft.com/office/drawing/2014/main" id="{E9EE0556-9075-71CD-A2EB-4A6C013140B4}"/>
              </a:ext>
            </a:extLst>
          </p:cNvPr>
          <p:cNvSpPr txBox="1"/>
          <p:nvPr/>
        </p:nvSpPr>
        <p:spPr>
          <a:xfrm>
            <a:off x="5380170" y="3269924"/>
            <a:ext cx="1431661" cy="369332"/>
          </a:xfrm>
          <a:prstGeom prst="rect">
            <a:avLst/>
          </a:prstGeom>
          <a:noFill/>
        </p:spPr>
        <p:txBody>
          <a:bodyPr wrap="square" rtlCol="0">
            <a:spAutoFit/>
          </a:bodyPr>
          <a:lstStyle/>
          <a:p>
            <a:pPr algn="ctr"/>
            <a:r>
              <a:rPr lang="en-US" dirty="0">
                <a:solidFill>
                  <a:srgbClr val="FFFFFF"/>
                </a:solidFill>
                <a:latin typeface="Kanit Medium" pitchFamily="2" charset="-34"/>
                <a:ea typeface="Amazon Ember" panose="020B0603020204020204" pitchFamily="34" charset="0"/>
                <a:cs typeface="Kanit Medium" pitchFamily="2" charset="-34"/>
              </a:rPr>
              <a:t>Group 11</a:t>
            </a:r>
          </a:p>
        </p:txBody>
      </p:sp>
      <p:sp>
        <p:nvSpPr>
          <p:cNvPr id="7" name="Rounded Rectangle 6">
            <a:extLst>
              <a:ext uri="{FF2B5EF4-FFF2-40B4-BE49-F238E27FC236}">
                <a16:creationId xmlns:a16="http://schemas.microsoft.com/office/drawing/2014/main" id="{3C5E4E05-5042-9BCA-97CE-4A966E4E317E}"/>
              </a:ext>
            </a:extLst>
          </p:cNvPr>
          <p:cNvSpPr/>
          <p:nvPr/>
        </p:nvSpPr>
        <p:spPr>
          <a:xfrm>
            <a:off x="1677435" y="3674881"/>
            <a:ext cx="8837131" cy="2431915"/>
          </a:xfrm>
          <a:prstGeom prst="roundRect">
            <a:avLst>
              <a:gd name="adj" fmla="val 5426"/>
            </a:avLst>
          </a:prstGeom>
          <a:noFill/>
          <a:ln w="19050">
            <a:solidFill>
              <a:srgbClr val="FFFF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5E0CD396-5DFF-F607-753E-40A3C65FCBF2}"/>
              </a:ext>
            </a:extLst>
          </p:cNvPr>
          <p:cNvGrpSpPr/>
          <p:nvPr/>
        </p:nvGrpSpPr>
        <p:grpSpPr>
          <a:xfrm>
            <a:off x="2025453" y="3906473"/>
            <a:ext cx="1369056" cy="1968731"/>
            <a:chOff x="2025453" y="3906473"/>
            <a:chExt cx="1369056" cy="1968731"/>
          </a:xfrm>
        </p:grpSpPr>
        <p:sp>
          <p:nvSpPr>
            <p:cNvPr id="9" name="TextBox 8">
              <a:extLst>
                <a:ext uri="{FF2B5EF4-FFF2-40B4-BE49-F238E27FC236}">
                  <a16:creationId xmlns:a16="http://schemas.microsoft.com/office/drawing/2014/main" id="{D777FCFC-F8D0-6ACE-C00A-B56177E2CDDF}"/>
                </a:ext>
              </a:extLst>
            </p:cNvPr>
            <p:cNvSpPr txBox="1"/>
            <p:nvPr/>
          </p:nvSpPr>
          <p:spPr>
            <a:xfrm>
              <a:off x="2128323" y="5351984"/>
              <a:ext cx="1163316" cy="523220"/>
            </a:xfrm>
            <a:prstGeom prst="rect">
              <a:avLst/>
            </a:prstGeom>
            <a:noFill/>
          </p:spPr>
          <p:txBody>
            <a:bodyPr wrap="square" rtlCol="0">
              <a:spAutoFit/>
            </a:bodyPr>
            <a:lstStyle/>
            <a:p>
              <a:pPr algn="ctr"/>
              <a:r>
                <a:rPr lang="en-US" sz="1400" dirty="0">
                  <a:solidFill>
                    <a:srgbClr val="FFFFFF"/>
                  </a:solidFill>
                  <a:latin typeface="Kanit Medium" pitchFamily="2" charset="-34"/>
                  <a:ea typeface="Amazon Ember" panose="020B0603020204020204" pitchFamily="34" charset="0"/>
                  <a:cs typeface="Kanit Medium" pitchFamily="2" charset="-34"/>
                </a:rPr>
                <a:t>Mayur</a:t>
              </a:r>
              <a:br>
                <a:rPr lang="en-US" sz="1400" dirty="0">
                  <a:solidFill>
                    <a:srgbClr val="FFFFFF"/>
                  </a:solidFill>
                  <a:latin typeface="Kanit Medium" pitchFamily="2" charset="-34"/>
                  <a:ea typeface="Amazon Ember Medium" panose="020B0603020204020204" pitchFamily="34" charset="0"/>
                  <a:cs typeface="Kanit Medium" pitchFamily="2" charset="-34"/>
                </a:rPr>
              </a:br>
              <a:r>
                <a:rPr lang="en-US" sz="1400" dirty="0">
                  <a:solidFill>
                    <a:srgbClr val="FFFFFF"/>
                  </a:solidFill>
                  <a:latin typeface="Kanit Medium" pitchFamily="2" charset="-34"/>
                  <a:ea typeface="Amazon Ember" panose="020B0603020204020204" pitchFamily="34" charset="0"/>
                  <a:cs typeface="Kanit Medium" pitchFamily="2" charset="-34"/>
                </a:rPr>
                <a:t>Chaudhari</a:t>
              </a:r>
            </a:p>
          </p:txBody>
        </p:sp>
        <p:pic>
          <p:nvPicPr>
            <p:cNvPr id="10" name="Picture 9" descr="A picture containing person&#10;&#10;Description automatically generated">
              <a:extLst>
                <a:ext uri="{FF2B5EF4-FFF2-40B4-BE49-F238E27FC236}">
                  <a16:creationId xmlns:a16="http://schemas.microsoft.com/office/drawing/2014/main" id="{17EF42A5-9B1F-2A01-BCAD-817B1C088805}"/>
                </a:ext>
              </a:extLst>
            </p:cNvPr>
            <p:cNvPicPr>
              <a:picLocks noChangeAspect="1"/>
            </p:cNvPicPr>
            <p:nvPr/>
          </p:nvPicPr>
          <p:blipFill>
            <a:blip r:embed="rId3"/>
            <a:stretch>
              <a:fillRect/>
            </a:stretch>
          </p:blipFill>
          <p:spPr>
            <a:xfrm>
              <a:off x="2025453" y="3906473"/>
              <a:ext cx="1369056" cy="1369056"/>
            </a:xfrm>
            <a:prstGeom prst="ellipse">
              <a:avLst/>
            </a:prstGeom>
            <a:ln w="38100">
              <a:solidFill>
                <a:schemeClr val="bg1">
                  <a:lumMod val="95000"/>
                </a:schemeClr>
              </a:solidFill>
            </a:ln>
          </p:spPr>
        </p:pic>
      </p:grpSp>
      <p:grpSp>
        <p:nvGrpSpPr>
          <p:cNvPr id="40" name="Group 39">
            <a:extLst>
              <a:ext uri="{FF2B5EF4-FFF2-40B4-BE49-F238E27FC236}">
                <a16:creationId xmlns:a16="http://schemas.microsoft.com/office/drawing/2014/main" id="{9D2EAF14-9852-1C6C-7B92-C5F6DD5D2B2B}"/>
              </a:ext>
            </a:extLst>
          </p:cNvPr>
          <p:cNvGrpSpPr/>
          <p:nvPr/>
        </p:nvGrpSpPr>
        <p:grpSpPr>
          <a:xfrm>
            <a:off x="3714422" y="3901788"/>
            <a:ext cx="1371600" cy="1973416"/>
            <a:chOff x="3714422" y="3901788"/>
            <a:chExt cx="1371600" cy="1973416"/>
          </a:xfrm>
        </p:grpSpPr>
        <p:sp>
          <p:nvSpPr>
            <p:cNvPr id="12" name="TextBox 11">
              <a:extLst>
                <a:ext uri="{FF2B5EF4-FFF2-40B4-BE49-F238E27FC236}">
                  <a16:creationId xmlns:a16="http://schemas.microsoft.com/office/drawing/2014/main" id="{53220529-D295-7F01-7FCD-2FD1D7541193}"/>
                </a:ext>
              </a:extLst>
            </p:cNvPr>
            <p:cNvSpPr txBox="1"/>
            <p:nvPr/>
          </p:nvSpPr>
          <p:spPr>
            <a:xfrm>
              <a:off x="3884738" y="5351984"/>
              <a:ext cx="1030969" cy="523220"/>
            </a:xfrm>
            <a:prstGeom prst="rect">
              <a:avLst/>
            </a:prstGeom>
            <a:noFill/>
          </p:spPr>
          <p:txBody>
            <a:bodyPr wrap="square" rtlCol="0">
              <a:spAutoFit/>
            </a:bodyPr>
            <a:lstStyle/>
            <a:p>
              <a:pPr algn="ctr"/>
              <a:r>
                <a:rPr lang="en-US" sz="1400" dirty="0" err="1">
                  <a:solidFill>
                    <a:srgbClr val="FFFFFF"/>
                  </a:solidFill>
                  <a:latin typeface="Kanit Medium" pitchFamily="2" charset="-34"/>
                  <a:ea typeface="Amazon Ember" panose="020B0603020204020204" pitchFamily="34" charset="0"/>
                  <a:cs typeface="Kanit Medium" pitchFamily="2" charset="-34"/>
                </a:rPr>
                <a:t>Jatin</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a:solidFill>
                    <a:srgbClr val="FFFFFF"/>
                  </a:solidFill>
                  <a:latin typeface="Kanit Medium" pitchFamily="2" charset="-34"/>
                  <a:ea typeface="Amazon Ember" panose="020B0603020204020204" pitchFamily="34" charset="0"/>
                  <a:cs typeface="Kanit Medium" pitchFamily="2" charset="-34"/>
                </a:rPr>
                <a:t>Motwani</a:t>
              </a:r>
            </a:p>
          </p:txBody>
        </p:sp>
        <p:sp>
          <p:nvSpPr>
            <p:cNvPr id="28" name="Oval 27">
              <a:extLst>
                <a:ext uri="{FF2B5EF4-FFF2-40B4-BE49-F238E27FC236}">
                  <a16:creationId xmlns:a16="http://schemas.microsoft.com/office/drawing/2014/main" id="{450BBD6F-9F37-1314-3BC3-A1BC849A5096}"/>
                </a:ext>
              </a:extLst>
            </p:cNvPr>
            <p:cNvSpPr/>
            <p:nvPr/>
          </p:nvSpPr>
          <p:spPr>
            <a:xfrm>
              <a:off x="3714422" y="3901788"/>
              <a:ext cx="1371600" cy="1373741"/>
            </a:xfrm>
            <a:prstGeom prst="ellipse">
              <a:avLst/>
            </a:prstGeom>
            <a:blipFill>
              <a:blip r:embed="rId4"/>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 name="Group 40">
            <a:extLst>
              <a:ext uri="{FF2B5EF4-FFF2-40B4-BE49-F238E27FC236}">
                <a16:creationId xmlns:a16="http://schemas.microsoft.com/office/drawing/2014/main" id="{1BE85BDD-205E-9012-71EA-EF0320AED4F7}"/>
              </a:ext>
            </a:extLst>
          </p:cNvPr>
          <p:cNvGrpSpPr/>
          <p:nvPr/>
        </p:nvGrpSpPr>
        <p:grpSpPr>
          <a:xfrm>
            <a:off x="5405935" y="3901787"/>
            <a:ext cx="1371600" cy="1973417"/>
            <a:chOff x="5405935" y="3901787"/>
            <a:chExt cx="1371600" cy="1973417"/>
          </a:xfrm>
        </p:grpSpPr>
        <p:sp>
          <p:nvSpPr>
            <p:cNvPr id="15" name="TextBox 14">
              <a:extLst>
                <a:ext uri="{FF2B5EF4-FFF2-40B4-BE49-F238E27FC236}">
                  <a16:creationId xmlns:a16="http://schemas.microsoft.com/office/drawing/2014/main" id="{907451D9-74DD-7008-147C-C95F5FCF35E1}"/>
                </a:ext>
              </a:extLst>
            </p:cNvPr>
            <p:cNvSpPr txBox="1"/>
            <p:nvPr/>
          </p:nvSpPr>
          <p:spPr>
            <a:xfrm>
              <a:off x="5426145" y="5351984"/>
              <a:ext cx="1332126" cy="523220"/>
            </a:xfrm>
            <a:prstGeom prst="rect">
              <a:avLst/>
            </a:prstGeom>
            <a:noFill/>
          </p:spPr>
          <p:txBody>
            <a:bodyPr wrap="square" rtlCol="0">
              <a:spAutoFit/>
            </a:bodyPr>
            <a:lstStyle/>
            <a:p>
              <a:pPr algn="ctr"/>
              <a:r>
                <a:rPr lang="en-US" sz="1400" dirty="0">
                  <a:solidFill>
                    <a:srgbClr val="FFFFFF"/>
                  </a:solidFill>
                  <a:latin typeface="Kanit Medium" pitchFamily="2" charset="-34"/>
                  <a:ea typeface="Amazon Ember" panose="020B0603020204020204" pitchFamily="34" charset="0"/>
                  <a:cs typeface="Kanit Medium" pitchFamily="2" charset="-34"/>
                </a:rPr>
                <a:t>Atharva</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a:solidFill>
                    <a:srgbClr val="FFFFFF"/>
                  </a:solidFill>
                  <a:latin typeface="Kanit Medium" pitchFamily="2" charset="-34"/>
                  <a:ea typeface="Amazon Ember" panose="020B0603020204020204" pitchFamily="34" charset="0"/>
                  <a:cs typeface="Kanit Medium" pitchFamily="2" charset="-34"/>
                </a:rPr>
                <a:t>Uplenchwar</a:t>
              </a:r>
            </a:p>
          </p:txBody>
        </p:sp>
        <p:sp>
          <p:nvSpPr>
            <p:cNvPr id="29" name="Oval 28">
              <a:extLst>
                <a:ext uri="{FF2B5EF4-FFF2-40B4-BE49-F238E27FC236}">
                  <a16:creationId xmlns:a16="http://schemas.microsoft.com/office/drawing/2014/main" id="{35C908EC-1C43-8D47-9E7F-E58F13CA1A3C}"/>
                </a:ext>
              </a:extLst>
            </p:cNvPr>
            <p:cNvSpPr/>
            <p:nvPr/>
          </p:nvSpPr>
          <p:spPr>
            <a:xfrm>
              <a:off x="5405935" y="3901787"/>
              <a:ext cx="1371600" cy="1373741"/>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2" name="Group 41">
            <a:extLst>
              <a:ext uri="{FF2B5EF4-FFF2-40B4-BE49-F238E27FC236}">
                <a16:creationId xmlns:a16="http://schemas.microsoft.com/office/drawing/2014/main" id="{328418CD-40B9-6130-EEC2-99A70429AF99}"/>
              </a:ext>
            </a:extLst>
          </p:cNvPr>
          <p:cNvGrpSpPr/>
          <p:nvPr/>
        </p:nvGrpSpPr>
        <p:grpSpPr>
          <a:xfrm>
            <a:off x="7097448" y="3901786"/>
            <a:ext cx="1371600" cy="1973418"/>
            <a:chOff x="7097448" y="3901786"/>
            <a:chExt cx="1371600" cy="1973418"/>
          </a:xfrm>
        </p:grpSpPr>
        <p:sp>
          <p:nvSpPr>
            <p:cNvPr id="19" name="TextBox 18">
              <a:extLst>
                <a:ext uri="{FF2B5EF4-FFF2-40B4-BE49-F238E27FC236}">
                  <a16:creationId xmlns:a16="http://schemas.microsoft.com/office/drawing/2014/main" id="{211FEBBD-9AEF-2D8B-2F2D-351DC8C4D173}"/>
                </a:ext>
              </a:extLst>
            </p:cNvPr>
            <p:cNvSpPr txBox="1"/>
            <p:nvPr/>
          </p:nvSpPr>
          <p:spPr>
            <a:xfrm>
              <a:off x="7268710" y="5351984"/>
              <a:ext cx="1030969" cy="523220"/>
            </a:xfrm>
            <a:prstGeom prst="rect">
              <a:avLst/>
            </a:prstGeom>
            <a:noFill/>
          </p:spPr>
          <p:txBody>
            <a:bodyPr wrap="square" rtlCol="0">
              <a:spAutoFit/>
            </a:bodyPr>
            <a:lstStyle/>
            <a:p>
              <a:pPr algn="ctr"/>
              <a:r>
                <a:rPr lang="en-US" sz="1400" dirty="0" err="1">
                  <a:solidFill>
                    <a:srgbClr val="FFFFFF"/>
                  </a:solidFill>
                  <a:latin typeface="Kanit Medium" pitchFamily="2" charset="-34"/>
                  <a:ea typeface="Amazon Ember" panose="020B0603020204020204" pitchFamily="34" charset="0"/>
                  <a:cs typeface="Kanit Medium" pitchFamily="2" charset="-34"/>
                </a:rPr>
                <a:t>Divya</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err="1">
                  <a:solidFill>
                    <a:srgbClr val="FFFFFF"/>
                  </a:solidFill>
                  <a:latin typeface="Kanit Medium" pitchFamily="2" charset="-34"/>
                  <a:ea typeface="Amazon Ember" panose="020B0603020204020204" pitchFamily="34" charset="0"/>
                  <a:cs typeface="Kanit Medium" pitchFamily="2" charset="-34"/>
                </a:rPr>
                <a:t>Kharche</a:t>
              </a:r>
              <a:endParaRPr lang="en-US" sz="1400" dirty="0">
                <a:solidFill>
                  <a:srgbClr val="FFFFFF"/>
                </a:solidFill>
                <a:latin typeface="Kanit Medium" pitchFamily="2" charset="-34"/>
                <a:ea typeface="Amazon Ember" panose="020B0603020204020204" pitchFamily="34" charset="0"/>
                <a:cs typeface="Kanit Medium" pitchFamily="2" charset="-34"/>
              </a:endParaRPr>
            </a:p>
          </p:txBody>
        </p:sp>
        <p:sp>
          <p:nvSpPr>
            <p:cNvPr id="30" name="Oval 29">
              <a:extLst>
                <a:ext uri="{FF2B5EF4-FFF2-40B4-BE49-F238E27FC236}">
                  <a16:creationId xmlns:a16="http://schemas.microsoft.com/office/drawing/2014/main" id="{2BACB062-75FF-1AB5-4A37-72FD5D572397}"/>
                </a:ext>
              </a:extLst>
            </p:cNvPr>
            <p:cNvSpPr/>
            <p:nvPr/>
          </p:nvSpPr>
          <p:spPr>
            <a:xfrm>
              <a:off x="7097448" y="3901786"/>
              <a:ext cx="1371600" cy="1373741"/>
            </a:xfrm>
            <a:prstGeom prst="ellipse">
              <a:avLst/>
            </a:prstGeom>
            <a:blipFill>
              <a:blip r:embed="rId6"/>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a16="http://schemas.microsoft.com/office/drawing/2014/main" id="{44DC325B-8D59-B640-DE98-F7336BE3FD06}"/>
              </a:ext>
            </a:extLst>
          </p:cNvPr>
          <p:cNvGrpSpPr/>
          <p:nvPr/>
        </p:nvGrpSpPr>
        <p:grpSpPr>
          <a:xfrm>
            <a:off x="8788961" y="3898636"/>
            <a:ext cx="1371600" cy="1976568"/>
            <a:chOff x="8788961" y="3898636"/>
            <a:chExt cx="1371600" cy="1976568"/>
          </a:xfrm>
        </p:grpSpPr>
        <p:sp>
          <p:nvSpPr>
            <p:cNvPr id="22" name="TextBox 21">
              <a:extLst>
                <a:ext uri="{FF2B5EF4-FFF2-40B4-BE49-F238E27FC236}">
                  <a16:creationId xmlns:a16="http://schemas.microsoft.com/office/drawing/2014/main" id="{110775AE-6CAA-7960-B195-31841690D630}"/>
                </a:ext>
              </a:extLst>
            </p:cNvPr>
            <p:cNvSpPr txBox="1"/>
            <p:nvPr/>
          </p:nvSpPr>
          <p:spPr>
            <a:xfrm>
              <a:off x="8891443" y="5351984"/>
              <a:ext cx="1177524" cy="523220"/>
            </a:xfrm>
            <a:prstGeom prst="rect">
              <a:avLst/>
            </a:prstGeom>
            <a:noFill/>
          </p:spPr>
          <p:txBody>
            <a:bodyPr wrap="square" rtlCol="0">
              <a:spAutoFit/>
            </a:bodyPr>
            <a:lstStyle/>
            <a:p>
              <a:pPr algn="ctr"/>
              <a:r>
                <a:rPr lang="en-US" sz="1400" dirty="0">
                  <a:solidFill>
                    <a:srgbClr val="FFFFFF"/>
                  </a:solidFill>
                  <a:latin typeface="Kanit Medium" pitchFamily="2" charset="-34"/>
                  <a:ea typeface="Amazon Ember" panose="020B0603020204020204" pitchFamily="34" charset="0"/>
                  <a:cs typeface="Kanit Medium" pitchFamily="2" charset="-34"/>
                </a:rPr>
                <a:t>Hari</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err="1">
                  <a:solidFill>
                    <a:srgbClr val="FFFFFF"/>
                  </a:solidFill>
                  <a:latin typeface="Kanit Medium" pitchFamily="2" charset="-34"/>
                  <a:ea typeface="Amazon Ember" panose="020B0603020204020204" pitchFamily="34" charset="0"/>
                  <a:cs typeface="Kanit Medium" pitchFamily="2" charset="-34"/>
                </a:rPr>
                <a:t>Gurram</a:t>
              </a:r>
              <a:endParaRPr lang="en-US" sz="1400" dirty="0">
                <a:solidFill>
                  <a:srgbClr val="FFFFFF"/>
                </a:solidFill>
                <a:latin typeface="Kanit Medium" pitchFamily="2" charset="-34"/>
                <a:ea typeface="Amazon Ember" panose="020B0603020204020204" pitchFamily="34" charset="0"/>
                <a:cs typeface="Kanit Medium" pitchFamily="2" charset="-34"/>
              </a:endParaRPr>
            </a:p>
          </p:txBody>
        </p:sp>
        <p:sp>
          <p:nvSpPr>
            <p:cNvPr id="31" name="Oval 30">
              <a:extLst>
                <a:ext uri="{FF2B5EF4-FFF2-40B4-BE49-F238E27FC236}">
                  <a16:creationId xmlns:a16="http://schemas.microsoft.com/office/drawing/2014/main" id="{CD79D79B-D140-33D4-F072-C2DA0C4C189A}"/>
                </a:ext>
              </a:extLst>
            </p:cNvPr>
            <p:cNvSpPr/>
            <p:nvPr/>
          </p:nvSpPr>
          <p:spPr>
            <a:xfrm>
              <a:off x="8788961" y="3898636"/>
              <a:ext cx="1371600" cy="1373741"/>
            </a:xfrm>
            <a:prstGeom prst="ellipse">
              <a:avLst/>
            </a:prstGeom>
            <a:blipFill dpi="0" rotWithShape="1">
              <a:blip r:embed="rId7">
                <a:extLst>
                  <a:ext uri="{28A0092B-C50C-407E-A947-70E740481C1C}">
                    <a14:useLocalDpi xmlns:a14="http://schemas.microsoft.com/office/drawing/2010/main" val="0"/>
                  </a:ext>
                </a:extLst>
              </a:blip>
              <a:srcRect/>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5" name="Straight Connector 34">
            <a:extLst>
              <a:ext uri="{FF2B5EF4-FFF2-40B4-BE49-F238E27FC236}">
                <a16:creationId xmlns:a16="http://schemas.microsoft.com/office/drawing/2014/main" id="{FBA98A3A-7409-77F8-B88C-B4F4FFB14C72}"/>
              </a:ext>
            </a:extLst>
          </p:cNvPr>
          <p:cNvCxnSpPr>
            <a:cxnSpLocks/>
          </p:cNvCxnSpPr>
          <p:nvPr/>
        </p:nvCxnSpPr>
        <p:spPr>
          <a:xfrm>
            <a:off x="4782958" y="1005792"/>
            <a:ext cx="2617552" cy="0"/>
          </a:xfrm>
          <a:prstGeom prst="line">
            <a:avLst/>
          </a:prstGeom>
          <a:ln w="38100" cap="rnd">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DBF9110A-4CA9-81D2-5044-ABAEEBE6A9B1}"/>
              </a:ext>
            </a:extLst>
          </p:cNvPr>
          <p:cNvSpPr txBox="1"/>
          <p:nvPr/>
        </p:nvSpPr>
        <p:spPr>
          <a:xfrm>
            <a:off x="23328440" y="513265"/>
            <a:ext cx="2677980" cy="523220"/>
          </a:xfrm>
          <a:prstGeom prst="rect">
            <a:avLst/>
          </a:prstGeom>
          <a:noFill/>
        </p:spPr>
        <p:txBody>
          <a:bodyPr wrap="square" rtlCol="0">
            <a:spAutoFit/>
          </a:bodyPr>
          <a:lstStyle/>
          <a:p>
            <a:r>
              <a:rPr lang="en-US" sz="2800" b="1" spc="300" dirty="0">
                <a:solidFill>
                  <a:schemeClr val="accent1">
                    <a:lumMod val="75000"/>
                  </a:schemeClr>
                </a:solidFill>
                <a:latin typeface="Kanit" pitchFamily="2" charset="-34"/>
                <a:ea typeface="Amazon Ember" panose="020B0603020204020204" pitchFamily="34" charset="0"/>
                <a:cs typeface="Kanit" pitchFamily="2" charset="-34"/>
              </a:rPr>
              <a:t>OBJECTIVES</a:t>
            </a:r>
          </a:p>
        </p:txBody>
      </p:sp>
      <p:sp>
        <p:nvSpPr>
          <p:cNvPr id="3" name="Freeform 2">
            <a:extLst>
              <a:ext uri="{FF2B5EF4-FFF2-40B4-BE49-F238E27FC236}">
                <a16:creationId xmlns:a16="http://schemas.microsoft.com/office/drawing/2014/main" id="{B23FA15A-DFE8-A180-1162-91B4F4F8DA36}"/>
              </a:ext>
            </a:extLst>
          </p:cNvPr>
          <p:cNvSpPr/>
          <p:nvPr/>
        </p:nvSpPr>
        <p:spPr>
          <a:xfrm>
            <a:off x="-8359509" y="0"/>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FF00">
                  <a:alpha val="26331"/>
                </a:srgbClr>
              </a:gs>
              <a:gs pos="100000">
                <a:srgbClr val="FFC000">
                  <a:alpha val="3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a:extLst>
              <a:ext uri="{FF2B5EF4-FFF2-40B4-BE49-F238E27FC236}">
                <a16:creationId xmlns:a16="http://schemas.microsoft.com/office/drawing/2014/main" id="{ED6769FA-05AE-AB1B-01AB-BA671C846B61}"/>
              </a:ext>
            </a:extLst>
          </p:cNvPr>
          <p:cNvSpPr/>
          <p:nvPr/>
        </p:nvSpPr>
        <p:spPr>
          <a:xfrm flipH="1">
            <a:off x="19486637" y="0"/>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FF00">
                  <a:alpha val="26331"/>
                </a:srgbClr>
              </a:gs>
              <a:gs pos="100000">
                <a:srgbClr val="FFC000">
                  <a:alpha val="3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riangle 10">
            <a:extLst>
              <a:ext uri="{FF2B5EF4-FFF2-40B4-BE49-F238E27FC236}">
                <a16:creationId xmlns:a16="http://schemas.microsoft.com/office/drawing/2014/main" id="{B68F4179-772C-F513-CC54-17D97DA0895F}"/>
              </a:ext>
            </a:extLst>
          </p:cNvPr>
          <p:cNvSpPr/>
          <p:nvPr/>
        </p:nvSpPr>
        <p:spPr>
          <a:xfrm rot="3600000">
            <a:off x="556166" y="-7250112"/>
            <a:ext cx="5959088" cy="5137145"/>
          </a:xfrm>
          <a:prstGeom prst="triangle">
            <a:avLst/>
          </a:prstGeom>
          <a:pattFill prst="pct60">
            <a:fgClr>
              <a:srgbClr val="FF0000"/>
            </a:fgClr>
            <a:bgClr>
              <a:schemeClr val="bg2">
                <a:lumMod val="2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riangle 12">
            <a:extLst>
              <a:ext uri="{FF2B5EF4-FFF2-40B4-BE49-F238E27FC236}">
                <a16:creationId xmlns:a16="http://schemas.microsoft.com/office/drawing/2014/main" id="{E44F15F8-10E8-9195-B9A3-F5AFD2E34CAB}"/>
              </a:ext>
            </a:extLst>
          </p:cNvPr>
          <p:cNvSpPr/>
          <p:nvPr/>
        </p:nvSpPr>
        <p:spPr>
          <a:xfrm>
            <a:off x="1588988" y="7859848"/>
            <a:ext cx="8657000" cy="7528177"/>
          </a:xfrm>
          <a:prstGeom prst="triangle">
            <a:avLst/>
          </a:prstGeom>
          <a:pattFill prst="pct60">
            <a:fgClr>
              <a:srgbClr val="FF0000"/>
            </a:fgClr>
            <a:bgClr>
              <a:schemeClr val="bg2">
                <a:lumMod val="2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riangle 13">
            <a:extLst>
              <a:ext uri="{FF2B5EF4-FFF2-40B4-BE49-F238E27FC236}">
                <a16:creationId xmlns:a16="http://schemas.microsoft.com/office/drawing/2014/main" id="{EF06B262-720D-03C6-5C6F-74FED715CADE}"/>
              </a:ext>
            </a:extLst>
          </p:cNvPr>
          <p:cNvSpPr/>
          <p:nvPr/>
        </p:nvSpPr>
        <p:spPr>
          <a:xfrm rot="3600000">
            <a:off x="6830677" y="-7250112"/>
            <a:ext cx="5959088" cy="5137145"/>
          </a:xfrm>
          <a:prstGeom prst="triangle">
            <a:avLst/>
          </a:prstGeom>
          <a:pattFill prst="pct60">
            <a:fgClr>
              <a:srgbClr val="FF0000"/>
            </a:fgClr>
            <a:bgClr>
              <a:schemeClr val="bg2">
                <a:lumMod val="2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15">
            <a:extLst>
              <a:ext uri="{FF2B5EF4-FFF2-40B4-BE49-F238E27FC236}">
                <a16:creationId xmlns:a16="http://schemas.microsoft.com/office/drawing/2014/main" id="{912469AA-D1A8-01AA-B015-098C661786B7}"/>
              </a:ext>
            </a:extLst>
          </p:cNvPr>
          <p:cNvSpPr/>
          <p:nvPr/>
        </p:nvSpPr>
        <p:spPr>
          <a:xfrm>
            <a:off x="-4717473" y="-325564"/>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pattFill prst="pct60">
            <a:fgClr>
              <a:srgbClr val="FF0000"/>
            </a:fgClr>
            <a:bgClr>
              <a:schemeClr val="bg2">
                <a:lumMod val="2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87CC8261-0A4F-9253-FE50-38E3EF7009A6}"/>
              </a:ext>
            </a:extLst>
          </p:cNvPr>
          <p:cNvSpPr/>
          <p:nvPr/>
        </p:nvSpPr>
        <p:spPr>
          <a:xfrm flipH="1">
            <a:off x="15314068" y="-282688"/>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pattFill prst="pct60">
            <a:fgClr>
              <a:srgbClr val="FF0000"/>
            </a:fgClr>
            <a:bgClr>
              <a:schemeClr val="bg2">
                <a:lumMod val="2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2496DA8A-4AAD-DED8-2EAD-CC50402A1213}"/>
              </a:ext>
            </a:extLst>
          </p:cNvPr>
          <p:cNvGrpSpPr/>
          <p:nvPr/>
        </p:nvGrpSpPr>
        <p:grpSpPr>
          <a:xfrm>
            <a:off x="22383887" y="1696628"/>
            <a:ext cx="3989619" cy="1015663"/>
            <a:chOff x="1171979" y="2575500"/>
            <a:chExt cx="3989619" cy="1015663"/>
          </a:xfrm>
        </p:grpSpPr>
        <p:sp>
          <p:nvSpPr>
            <p:cNvPr id="20" name="Round Diagonal Corner Rectangle 19">
              <a:extLst>
                <a:ext uri="{FF2B5EF4-FFF2-40B4-BE49-F238E27FC236}">
                  <a16:creationId xmlns:a16="http://schemas.microsoft.com/office/drawing/2014/main" id="{E89C35D5-0A1F-17E2-BC54-8356AD623DDF}"/>
                </a:ext>
              </a:extLst>
            </p:cNvPr>
            <p:cNvSpPr/>
            <p:nvPr/>
          </p:nvSpPr>
          <p:spPr>
            <a:xfrm>
              <a:off x="1171979" y="2575500"/>
              <a:ext cx="3989619" cy="1015663"/>
            </a:xfrm>
            <a:custGeom>
              <a:avLst/>
              <a:gdLst>
                <a:gd name="connsiteX0" fmla="*/ 309625 w 3989619"/>
                <a:gd name="connsiteY0" fmla="*/ 0 h 1015663"/>
                <a:gd name="connsiteX1" fmla="*/ 3989619 w 3989619"/>
                <a:gd name="connsiteY1" fmla="*/ 0 h 1015663"/>
                <a:gd name="connsiteX2" fmla="*/ 3989619 w 3989619"/>
                <a:gd name="connsiteY2" fmla="*/ 0 h 1015663"/>
                <a:gd name="connsiteX3" fmla="*/ 3989619 w 3989619"/>
                <a:gd name="connsiteY3" fmla="*/ 706038 h 1015663"/>
                <a:gd name="connsiteX4" fmla="*/ 3679994 w 3989619"/>
                <a:gd name="connsiteY4" fmla="*/ 1015663 h 1015663"/>
                <a:gd name="connsiteX5" fmla="*/ 0 w 3989619"/>
                <a:gd name="connsiteY5" fmla="*/ 1015663 h 1015663"/>
                <a:gd name="connsiteX6" fmla="*/ 0 w 3989619"/>
                <a:gd name="connsiteY6" fmla="*/ 1015663 h 1015663"/>
                <a:gd name="connsiteX7" fmla="*/ 0 w 3989619"/>
                <a:gd name="connsiteY7" fmla="*/ 309625 h 1015663"/>
                <a:gd name="connsiteX8" fmla="*/ 309625 w 3989619"/>
                <a:gd name="connsiteY8" fmla="*/ 0 h 1015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9619" h="1015663" extrusionOk="0">
                  <a:moveTo>
                    <a:pt x="309625" y="0"/>
                  </a:moveTo>
                  <a:cubicBezTo>
                    <a:pt x="947939" y="-29835"/>
                    <a:pt x="2639799" y="89672"/>
                    <a:pt x="3989619" y="0"/>
                  </a:cubicBezTo>
                  <a:lnTo>
                    <a:pt x="3989619" y="0"/>
                  </a:lnTo>
                  <a:cubicBezTo>
                    <a:pt x="3942396" y="89653"/>
                    <a:pt x="3951065" y="354616"/>
                    <a:pt x="3989619" y="706038"/>
                  </a:cubicBezTo>
                  <a:cubicBezTo>
                    <a:pt x="3990697" y="884688"/>
                    <a:pt x="3874607" y="1007476"/>
                    <a:pt x="3679994" y="1015663"/>
                  </a:cubicBezTo>
                  <a:cubicBezTo>
                    <a:pt x="3225879" y="1018959"/>
                    <a:pt x="598625" y="1167063"/>
                    <a:pt x="0" y="1015663"/>
                  </a:cubicBezTo>
                  <a:lnTo>
                    <a:pt x="0" y="1015663"/>
                  </a:lnTo>
                  <a:cubicBezTo>
                    <a:pt x="-51410" y="698543"/>
                    <a:pt x="46209" y="593702"/>
                    <a:pt x="0" y="309625"/>
                  </a:cubicBezTo>
                  <a:cubicBezTo>
                    <a:pt x="-10754" y="106756"/>
                    <a:pt x="142862" y="4208"/>
                    <a:pt x="309625"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2DA89291-DCA0-90E3-EDEE-5CF863B94729}"/>
                </a:ext>
              </a:extLst>
            </p:cNvPr>
            <p:cNvSpPr txBox="1"/>
            <p:nvPr/>
          </p:nvSpPr>
          <p:spPr>
            <a:xfrm>
              <a:off x="1322062" y="2863906"/>
              <a:ext cx="3382011"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Storing all the patient information accurately and efficiently.</a:t>
              </a:r>
            </a:p>
          </p:txBody>
        </p:sp>
      </p:grpSp>
      <p:grpSp>
        <p:nvGrpSpPr>
          <p:cNvPr id="23" name="Group 22">
            <a:extLst>
              <a:ext uri="{FF2B5EF4-FFF2-40B4-BE49-F238E27FC236}">
                <a16:creationId xmlns:a16="http://schemas.microsoft.com/office/drawing/2014/main" id="{BEC34F40-E582-7467-2BE6-0BB159F35D25}"/>
              </a:ext>
            </a:extLst>
          </p:cNvPr>
          <p:cNvGrpSpPr/>
          <p:nvPr/>
        </p:nvGrpSpPr>
        <p:grpSpPr>
          <a:xfrm>
            <a:off x="22163035" y="3255421"/>
            <a:ext cx="3864440" cy="870664"/>
            <a:chOff x="6248619" y="3893603"/>
            <a:chExt cx="3864440" cy="870664"/>
          </a:xfrm>
        </p:grpSpPr>
        <p:sp>
          <p:nvSpPr>
            <p:cNvPr id="24" name="Round Diagonal Corner Rectangle 23">
              <a:extLst>
                <a:ext uri="{FF2B5EF4-FFF2-40B4-BE49-F238E27FC236}">
                  <a16:creationId xmlns:a16="http://schemas.microsoft.com/office/drawing/2014/main" id="{BAA35A3B-38C7-998F-C7F9-390778D11B9A}"/>
                </a:ext>
              </a:extLst>
            </p:cNvPr>
            <p:cNvSpPr/>
            <p:nvPr/>
          </p:nvSpPr>
          <p:spPr>
            <a:xfrm>
              <a:off x="6248619" y="3893603"/>
              <a:ext cx="3864440" cy="870664"/>
            </a:xfrm>
            <a:custGeom>
              <a:avLst/>
              <a:gdLst>
                <a:gd name="connsiteX0" fmla="*/ 265422 w 3864440"/>
                <a:gd name="connsiteY0" fmla="*/ 0 h 870664"/>
                <a:gd name="connsiteX1" fmla="*/ 3864440 w 3864440"/>
                <a:gd name="connsiteY1" fmla="*/ 0 h 870664"/>
                <a:gd name="connsiteX2" fmla="*/ 3864440 w 3864440"/>
                <a:gd name="connsiteY2" fmla="*/ 0 h 870664"/>
                <a:gd name="connsiteX3" fmla="*/ 3864440 w 3864440"/>
                <a:gd name="connsiteY3" fmla="*/ 605242 h 870664"/>
                <a:gd name="connsiteX4" fmla="*/ 3599018 w 3864440"/>
                <a:gd name="connsiteY4" fmla="*/ 870664 h 870664"/>
                <a:gd name="connsiteX5" fmla="*/ 0 w 3864440"/>
                <a:gd name="connsiteY5" fmla="*/ 870664 h 870664"/>
                <a:gd name="connsiteX6" fmla="*/ 0 w 3864440"/>
                <a:gd name="connsiteY6" fmla="*/ 870664 h 870664"/>
                <a:gd name="connsiteX7" fmla="*/ 0 w 3864440"/>
                <a:gd name="connsiteY7" fmla="*/ 265422 h 870664"/>
                <a:gd name="connsiteX8" fmla="*/ 265422 w 3864440"/>
                <a:gd name="connsiteY8" fmla="*/ 0 h 870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4440" h="870664" extrusionOk="0">
                  <a:moveTo>
                    <a:pt x="265422" y="0"/>
                  </a:moveTo>
                  <a:cubicBezTo>
                    <a:pt x="1084569" y="-29835"/>
                    <a:pt x="3252953" y="89672"/>
                    <a:pt x="3864440" y="0"/>
                  </a:cubicBezTo>
                  <a:lnTo>
                    <a:pt x="3864440" y="0"/>
                  </a:lnTo>
                  <a:cubicBezTo>
                    <a:pt x="3848156" y="257101"/>
                    <a:pt x="3886879" y="504987"/>
                    <a:pt x="3864440" y="605242"/>
                  </a:cubicBezTo>
                  <a:cubicBezTo>
                    <a:pt x="3867405" y="772873"/>
                    <a:pt x="3755199" y="867338"/>
                    <a:pt x="3599018" y="870664"/>
                  </a:cubicBezTo>
                  <a:cubicBezTo>
                    <a:pt x="2182857" y="873960"/>
                    <a:pt x="1580513" y="1022064"/>
                    <a:pt x="0" y="870664"/>
                  </a:cubicBezTo>
                  <a:lnTo>
                    <a:pt x="0" y="870664"/>
                  </a:lnTo>
                  <a:cubicBezTo>
                    <a:pt x="46827" y="616201"/>
                    <a:pt x="-5657" y="411069"/>
                    <a:pt x="0" y="265422"/>
                  </a:cubicBezTo>
                  <a:cubicBezTo>
                    <a:pt x="-2605" y="111114"/>
                    <a:pt x="131191" y="12269"/>
                    <a:pt x="265422"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25000"/>
                  </a:schemeClr>
                </a:solidFill>
              </a:endParaRPr>
            </a:p>
          </p:txBody>
        </p:sp>
        <p:sp>
          <p:nvSpPr>
            <p:cNvPr id="25" name="TextBox 24">
              <a:extLst>
                <a:ext uri="{FF2B5EF4-FFF2-40B4-BE49-F238E27FC236}">
                  <a16:creationId xmlns:a16="http://schemas.microsoft.com/office/drawing/2014/main" id="{2FF164D6-6DD1-E726-BE92-2410091F2095}"/>
                </a:ext>
              </a:extLst>
            </p:cNvPr>
            <p:cNvSpPr txBox="1"/>
            <p:nvPr/>
          </p:nvSpPr>
          <p:spPr>
            <a:xfrm>
              <a:off x="6343206" y="4034388"/>
              <a:ext cx="3481040"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Calculating all the different costs of the patients all together.</a:t>
              </a:r>
            </a:p>
          </p:txBody>
        </p:sp>
      </p:grpSp>
      <p:grpSp>
        <p:nvGrpSpPr>
          <p:cNvPr id="26" name="Group 25">
            <a:extLst>
              <a:ext uri="{FF2B5EF4-FFF2-40B4-BE49-F238E27FC236}">
                <a16:creationId xmlns:a16="http://schemas.microsoft.com/office/drawing/2014/main" id="{7EE17F5D-AFA5-3586-7A05-F534A789D89A}"/>
              </a:ext>
            </a:extLst>
          </p:cNvPr>
          <p:cNvGrpSpPr/>
          <p:nvPr/>
        </p:nvGrpSpPr>
        <p:grpSpPr>
          <a:xfrm>
            <a:off x="21380478" y="1680954"/>
            <a:ext cx="4663555" cy="1015664"/>
            <a:chOff x="1171979" y="2648854"/>
            <a:chExt cx="4663555" cy="1015664"/>
          </a:xfrm>
        </p:grpSpPr>
        <p:sp>
          <p:nvSpPr>
            <p:cNvPr id="27" name="Round Diagonal Corner Rectangle 26">
              <a:extLst>
                <a:ext uri="{FF2B5EF4-FFF2-40B4-BE49-F238E27FC236}">
                  <a16:creationId xmlns:a16="http://schemas.microsoft.com/office/drawing/2014/main" id="{02B93195-9098-F118-B0DD-B80CEB094BC8}"/>
                </a:ext>
              </a:extLst>
            </p:cNvPr>
            <p:cNvSpPr/>
            <p:nvPr/>
          </p:nvSpPr>
          <p:spPr>
            <a:xfrm>
              <a:off x="1171979" y="2648854"/>
              <a:ext cx="4663555" cy="1015664"/>
            </a:xfrm>
            <a:custGeom>
              <a:avLst/>
              <a:gdLst>
                <a:gd name="connsiteX0" fmla="*/ 309625 w 4663555"/>
                <a:gd name="connsiteY0" fmla="*/ 0 h 1015664"/>
                <a:gd name="connsiteX1" fmla="*/ 4663555 w 4663555"/>
                <a:gd name="connsiteY1" fmla="*/ 0 h 1015664"/>
                <a:gd name="connsiteX2" fmla="*/ 4663555 w 4663555"/>
                <a:gd name="connsiteY2" fmla="*/ 0 h 1015664"/>
                <a:gd name="connsiteX3" fmla="*/ 4663555 w 4663555"/>
                <a:gd name="connsiteY3" fmla="*/ 706039 h 1015664"/>
                <a:gd name="connsiteX4" fmla="*/ 4353930 w 4663555"/>
                <a:gd name="connsiteY4" fmla="*/ 1015664 h 1015664"/>
                <a:gd name="connsiteX5" fmla="*/ 0 w 4663555"/>
                <a:gd name="connsiteY5" fmla="*/ 1015664 h 1015664"/>
                <a:gd name="connsiteX6" fmla="*/ 0 w 4663555"/>
                <a:gd name="connsiteY6" fmla="*/ 1015664 h 1015664"/>
                <a:gd name="connsiteX7" fmla="*/ 0 w 4663555"/>
                <a:gd name="connsiteY7" fmla="*/ 309625 h 1015664"/>
                <a:gd name="connsiteX8" fmla="*/ 309625 w 4663555"/>
                <a:gd name="connsiteY8" fmla="*/ 0 h 101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3555" h="1015664" extrusionOk="0">
                  <a:moveTo>
                    <a:pt x="309625" y="0"/>
                  </a:moveTo>
                  <a:cubicBezTo>
                    <a:pt x="1636155" y="-29835"/>
                    <a:pt x="2748353" y="89672"/>
                    <a:pt x="4663555" y="0"/>
                  </a:cubicBezTo>
                  <a:lnTo>
                    <a:pt x="4663555" y="0"/>
                  </a:lnTo>
                  <a:cubicBezTo>
                    <a:pt x="4621523" y="87276"/>
                    <a:pt x="4628008" y="631336"/>
                    <a:pt x="4663555" y="706039"/>
                  </a:cubicBezTo>
                  <a:cubicBezTo>
                    <a:pt x="4664633" y="884689"/>
                    <a:pt x="4548543" y="1007477"/>
                    <a:pt x="4353930" y="1015664"/>
                  </a:cubicBezTo>
                  <a:cubicBezTo>
                    <a:pt x="2472958" y="1018960"/>
                    <a:pt x="1199049" y="1167064"/>
                    <a:pt x="0" y="1015664"/>
                  </a:cubicBezTo>
                  <a:lnTo>
                    <a:pt x="0" y="1015664"/>
                  </a:lnTo>
                  <a:cubicBezTo>
                    <a:pt x="-52600" y="700767"/>
                    <a:pt x="41918" y="598776"/>
                    <a:pt x="0" y="309625"/>
                  </a:cubicBezTo>
                  <a:cubicBezTo>
                    <a:pt x="-10754" y="106756"/>
                    <a:pt x="142862" y="4208"/>
                    <a:pt x="309625"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25000"/>
                  </a:schemeClr>
                </a:solidFill>
              </a:endParaRPr>
            </a:p>
          </p:txBody>
        </p:sp>
        <p:sp>
          <p:nvSpPr>
            <p:cNvPr id="32" name="TextBox 31">
              <a:extLst>
                <a:ext uri="{FF2B5EF4-FFF2-40B4-BE49-F238E27FC236}">
                  <a16:creationId xmlns:a16="http://schemas.microsoft.com/office/drawing/2014/main" id="{9ABF8269-79DB-AEEE-609C-4D09011FC3EA}"/>
                </a:ext>
              </a:extLst>
            </p:cNvPr>
            <p:cNvSpPr txBox="1"/>
            <p:nvPr/>
          </p:nvSpPr>
          <p:spPr>
            <a:xfrm>
              <a:off x="1221582" y="2787354"/>
              <a:ext cx="4458391" cy="830997"/>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Preventing entry of incorrect data for certain segments such as the doctor availability, labs and room availability.</a:t>
              </a:r>
            </a:p>
          </p:txBody>
        </p:sp>
      </p:grpSp>
      <p:grpSp>
        <p:nvGrpSpPr>
          <p:cNvPr id="33" name="Group 32">
            <a:extLst>
              <a:ext uri="{FF2B5EF4-FFF2-40B4-BE49-F238E27FC236}">
                <a16:creationId xmlns:a16="http://schemas.microsoft.com/office/drawing/2014/main" id="{AC1E301A-91D2-13CF-992B-563AAA2F70B5}"/>
              </a:ext>
            </a:extLst>
          </p:cNvPr>
          <p:cNvGrpSpPr/>
          <p:nvPr/>
        </p:nvGrpSpPr>
        <p:grpSpPr>
          <a:xfrm>
            <a:off x="21585469" y="3255421"/>
            <a:ext cx="4663555" cy="870664"/>
            <a:chOff x="1171979" y="3895889"/>
            <a:chExt cx="4663555" cy="870664"/>
          </a:xfrm>
        </p:grpSpPr>
        <p:sp>
          <p:nvSpPr>
            <p:cNvPr id="34" name="Round Diagonal Corner Rectangle 33">
              <a:extLst>
                <a:ext uri="{FF2B5EF4-FFF2-40B4-BE49-F238E27FC236}">
                  <a16:creationId xmlns:a16="http://schemas.microsoft.com/office/drawing/2014/main" id="{D846F7C9-EAB1-5078-6CF3-748F0BB3ACCA}"/>
                </a:ext>
              </a:extLst>
            </p:cNvPr>
            <p:cNvSpPr/>
            <p:nvPr/>
          </p:nvSpPr>
          <p:spPr>
            <a:xfrm>
              <a:off x="1171979" y="3895889"/>
              <a:ext cx="4663555" cy="870664"/>
            </a:xfrm>
            <a:custGeom>
              <a:avLst/>
              <a:gdLst>
                <a:gd name="connsiteX0" fmla="*/ 265422 w 4663555"/>
                <a:gd name="connsiteY0" fmla="*/ 0 h 870664"/>
                <a:gd name="connsiteX1" fmla="*/ 4663555 w 4663555"/>
                <a:gd name="connsiteY1" fmla="*/ 0 h 870664"/>
                <a:gd name="connsiteX2" fmla="*/ 4663555 w 4663555"/>
                <a:gd name="connsiteY2" fmla="*/ 0 h 870664"/>
                <a:gd name="connsiteX3" fmla="*/ 4663555 w 4663555"/>
                <a:gd name="connsiteY3" fmla="*/ 605242 h 870664"/>
                <a:gd name="connsiteX4" fmla="*/ 4398133 w 4663555"/>
                <a:gd name="connsiteY4" fmla="*/ 870664 h 870664"/>
                <a:gd name="connsiteX5" fmla="*/ 0 w 4663555"/>
                <a:gd name="connsiteY5" fmla="*/ 870664 h 870664"/>
                <a:gd name="connsiteX6" fmla="*/ 0 w 4663555"/>
                <a:gd name="connsiteY6" fmla="*/ 870664 h 870664"/>
                <a:gd name="connsiteX7" fmla="*/ 0 w 4663555"/>
                <a:gd name="connsiteY7" fmla="*/ 265422 h 870664"/>
                <a:gd name="connsiteX8" fmla="*/ 265422 w 4663555"/>
                <a:gd name="connsiteY8" fmla="*/ 0 h 870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3555" h="870664" extrusionOk="0">
                  <a:moveTo>
                    <a:pt x="265422" y="0"/>
                  </a:moveTo>
                  <a:cubicBezTo>
                    <a:pt x="2161667" y="-29835"/>
                    <a:pt x="2796876" y="89672"/>
                    <a:pt x="4663555" y="0"/>
                  </a:cubicBezTo>
                  <a:lnTo>
                    <a:pt x="4663555" y="0"/>
                  </a:lnTo>
                  <a:cubicBezTo>
                    <a:pt x="4647271" y="257101"/>
                    <a:pt x="4685994" y="504987"/>
                    <a:pt x="4663555" y="605242"/>
                  </a:cubicBezTo>
                  <a:cubicBezTo>
                    <a:pt x="4666520" y="772873"/>
                    <a:pt x="4554314" y="867338"/>
                    <a:pt x="4398133" y="870664"/>
                  </a:cubicBezTo>
                  <a:cubicBezTo>
                    <a:pt x="2928677" y="873960"/>
                    <a:pt x="788037" y="1022064"/>
                    <a:pt x="0" y="870664"/>
                  </a:cubicBezTo>
                  <a:lnTo>
                    <a:pt x="0" y="870664"/>
                  </a:lnTo>
                  <a:cubicBezTo>
                    <a:pt x="46827" y="616201"/>
                    <a:pt x="-5657" y="411069"/>
                    <a:pt x="0" y="265422"/>
                  </a:cubicBezTo>
                  <a:cubicBezTo>
                    <a:pt x="-2605" y="111114"/>
                    <a:pt x="131191" y="12269"/>
                    <a:pt x="265422"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endParaRPr>
            </a:p>
          </p:txBody>
        </p:sp>
        <p:sp>
          <p:nvSpPr>
            <p:cNvPr id="36" name="TextBox 35">
              <a:extLst>
                <a:ext uri="{FF2B5EF4-FFF2-40B4-BE49-F238E27FC236}">
                  <a16:creationId xmlns:a16="http://schemas.microsoft.com/office/drawing/2014/main" id="{5450F385-9C54-F20F-1CC7-EACD2F3D93C4}"/>
                </a:ext>
              </a:extLst>
            </p:cNvPr>
            <p:cNvSpPr txBox="1"/>
            <p:nvPr/>
          </p:nvSpPr>
          <p:spPr>
            <a:xfrm>
              <a:off x="1221582" y="4034389"/>
              <a:ext cx="4458391"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Maintaining a records table consisting of the patient’s diagnosis and medicines prescribes. </a:t>
              </a:r>
            </a:p>
          </p:txBody>
        </p:sp>
      </p:grpSp>
      <p:grpSp>
        <p:nvGrpSpPr>
          <p:cNvPr id="37" name="Group 36">
            <a:extLst>
              <a:ext uri="{FF2B5EF4-FFF2-40B4-BE49-F238E27FC236}">
                <a16:creationId xmlns:a16="http://schemas.microsoft.com/office/drawing/2014/main" id="{1C7567AD-9794-1CFC-07BD-25BEFE29720C}"/>
              </a:ext>
            </a:extLst>
          </p:cNvPr>
          <p:cNvGrpSpPr/>
          <p:nvPr/>
        </p:nvGrpSpPr>
        <p:grpSpPr>
          <a:xfrm>
            <a:off x="19172082" y="4669214"/>
            <a:ext cx="7487926" cy="1015664"/>
            <a:chOff x="2345393" y="5214253"/>
            <a:chExt cx="7487926" cy="1015664"/>
          </a:xfrm>
        </p:grpSpPr>
        <p:sp>
          <p:nvSpPr>
            <p:cNvPr id="38" name="Round Diagonal Corner Rectangle 37">
              <a:extLst>
                <a:ext uri="{FF2B5EF4-FFF2-40B4-BE49-F238E27FC236}">
                  <a16:creationId xmlns:a16="http://schemas.microsoft.com/office/drawing/2014/main" id="{56052841-2D72-5F4E-D935-741309AE4E52}"/>
                </a:ext>
              </a:extLst>
            </p:cNvPr>
            <p:cNvSpPr/>
            <p:nvPr/>
          </p:nvSpPr>
          <p:spPr>
            <a:xfrm>
              <a:off x="2345393" y="5214253"/>
              <a:ext cx="7487926" cy="1015664"/>
            </a:xfrm>
            <a:custGeom>
              <a:avLst/>
              <a:gdLst>
                <a:gd name="connsiteX0" fmla="*/ 309625 w 7487926"/>
                <a:gd name="connsiteY0" fmla="*/ 0 h 1015664"/>
                <a:gd name="connsiteX1" fmla="*/ 7487926 w 7487926"/>
                <a:gd name="connsiteY1" fmla="*/ 0 h 1015664"/>
                <a:gd name="connsiteX2" fmla="*/ 7487926 w 7487926"/>
                <a:gd name="connsiteY2" fmla="*/ 0 h 1015664"/>
                <a:gd name="connsiteX3" fmla="*/ 7487926 w 7487926"/>
                <a:gd name="connsiteY3" fmla="*/ 706039 h 1015664"/>
                <a:gd name="connsiteX4" fmla="*/ 7178301 w 7487926"/>
                <a:gd name="connsiteY4" fmla="*/ 1015664 h 1015664"/>
                <a:gd name="connsiteX5" fmla="*/ 0 w 7487926"/>
                <a:gd name="connsiteY5" fmla="*/ 1015664 h 1015664"/>
                <a:gd name="connsiteX6" fmla="*/ 0 w 7487926"/>
                <a:gd name="connsiteY6" fmla="*/ 1015664 h 1015664"/>
                <a:gd name="connsiteX7" fmla="*/ 0 w 7487926"/>
                <a:gd name="connsiteY7" fmla="*/ 309625 h 1015664"/>
                <a:gd name="connsiteX8" fmla="*/ 309625 w 7487926"/>
                <a:gd name="connsiteY8" fmla="*/ 0 h 101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7926" h="1015664" extrusionOk="0">
                  <a:moveTo>
                    <a:pt x="309625" y="0"/>
                  </a:moveTo>
                  <a:cubicBezTo>
                    <a:pt x="3660024" y="-29835"/>
                    <a:pt x="4094486" y="89672"/>
                    <a:pt x="7487926" y="0"/>
                  </a:cubicBezTo>
                  <a:lnTo>
                    <a:pt x="7487926" y="0"/>
                  </a:lnTo>
                  <a:cubicBezTo>
                    <a:pt x="7445894" y="87276"/>
                    <a:pt x="7452379" y="631336"/>
                    <a:pt x="7487926" y="706039"/>
                  </a:cubicBezTo>
                  <a:cubicBezTo>
                    <a:pt x="7489004" y="884689"/>
                    <a:pt x="7372914" y="1007477"/>
                    <a:pt x="7178301" y="1015664"/>
                  </a:cubicBezTo>
                  <a:cubicBezTo>
                    <a:pt x="4391453" y="1018960"/>
                    <a:pt x="2059585" y="1167064"/>
                    <a:pt x="0" y="1015664"/>
                  </a:cubicBezTo>
                  <a:lnTo>
                    <a:pt x="0" y="1015664"/>
                  </a:lnTo>
                  <a:cubicBezTo>
                    <a:pt x="-52600" y="700767"/>
                    <a:pt x="41918" y="598776"/>
                    <a:pt x="0" y="309625"/>
                  </a:cubicBezTo>
                  <a:cubicBezTo>
                    <a:pt x="-10754" y="106756"/>
                    <a:pt x="142862" y="4208"/>
                    <a:pt x="309625"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endParaRPr>
            </a:p>
          </p:txBody>
        </p:sp>
        <p:sp>
          <p:nvSpPr>
            <p:cNvPr id="44" name="TextBox 43">
              <a:extLst>
                <a:ext uri="{FF2B5EF4-FFF2-40B4-BE49-F238E27FC236}">
                  <a16:creationId xmlns:a16="http://schemas.microsoft.com/office/drawing/2014/main" id="{1D303A1F-CDA5-BCDD-CA21-EC5F8A1EAE33}"/>
                </a:ext>
              </a:extLst>
            </p:cNvPr>
            <p:cNvSpPr txBox="1"/>
            <p:nvPr/>
          </p:nvSpPr>
          <p:spPr>
            <a:xfrm>
              <a:off x="2412683" y="5429697"/>
              <a:ext cx="7229779"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Overall ensuring that an accurate centralized database of all the necessary information is maintained and limit the incorrect entries as much as possible.</a:t>
              </a:r>
            </a:p>
          </p:txBody>
        </p:sp>
      </p:grpSp>
    </p:spTree>
    <p:extLst>
      <p:ext uri="{BB962C8B-B14F-4D97-AF65-F5344CB8AC3E}">
        <p14:creationId xmlns:p14="http://schemas.microsoft.com/office/powerpoint/2010/main" val="3332573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4" name="Freeform 63">
            <a:extLst>
              <a:ext uri="{FF2B5EF4-FFF2-40B4-BE49-F238E27FC236}">
                <a16:creationId xmlns:a16="http://schemas.microsoft.com/office/drawing/2014/main" id="{5346DD4B-4D90-DA7D-F855-9F0BBA9A4FCE}"/>
              </a:ext>
            </a:extLst>
          </p:cNvPr>
          <p:cNvSpPr/>
          <p:nvPr/>
        </p:nvSpPr>
        <p:spPr>
          <a:xfrm>
            <a:off x="-3558" y="0"/>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FF00">
                  <a:alpha val="26331"/>
                </a:srgbClr>
              </a:gs>
              <a:gs pos="100000">
                <a:srgbClr val="FFC000">
                  <a:alpha val="3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Freeform 64">
            <a:extLst>
              <a:ext uri="{FF2B5EF4-FFF2-40B4-BE49-F238E27FC236}">
                <a16:creationId xmlns:a16="http://schemas.microsoft.com/office/drawing/2014/main" id="{C2559E01-4206-AC14-9E6D-C6DF423ECBFD}"/>
              </a:ext>
            </a:extLst>
          </p:cNvPr>
          <p:cNvSpPr/>
          <p:nvPr/>
        </p:nvSpPr>
        <p:spPr>
          <a:xfrm flipH="1">
            <a:off x="8659906" y="0"/>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FF00">
                  <a:alpha val="26331"/>
                </a:srgbClr>
              </a:gs>
              <a:gs pos="100000">
                <a:srgbClr val="FFC000">
                  <a:alpha val="3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9EE0556-9075-71CD-A2EB-4A6C013140B4}"/>
              </a:ext>
            </a:extLst>
          </p:cNvPr>
          <p:cNvSpPr txBox="1"/>
          <p:nvPr/>
        </p:nvSpPr>
        <p:spPr>
          <a:xfrm>
            <a:off x="1036442" y="513265"/>
            <a:ext cx="2677980" cy="523220"/>
          </a:xfrm>
          <a:prstGeom prst="rect">
            <a:avLst/>
          </a:prstGeom>
          <a:noFill/>
        </p:spPr>
        <p:txBody>
          <a:bodyPr wrap="square" rtlCol="0">
            <a:spAutoFit/>
          </a:bodyPr>
          <a:lstStyle/>
          <a:p>
            <a:r>
              <a:rPr lang="en-US" sz="2800" b="1" spc="300" dirty="0">
                <a:solidFill>
                  <a:srgbClr val="C00000"/>
                </a:solidFill>
                <a:latin typeface="Kanit" pitchFamily="2" charset="-34"/>
                <a:ea typeface="Amazon Ember" panose="020B0603020204020204" pitchFamily="34" charset="0"/>
                <a:cs typeface="Kanit" pitchFamily="2" charset="-34"/>
              </a:rPr>
              <a:t>OBJECTIVES</a:t>
            </a:r>
          </a:p>
        </p:txBody>
      </p:sp>
      <p:sp>
        <p:nvSpPr>
          <p:cNvPr id="14" name="TextBox 13">
            <a:extLst>
              <a:ext uri="{FF2B5EF4-FFF2-40B4-BE49-F238E27FC236}">
                <a16:creationId xmlns:a16="http://schemas.microsoft.com/office/drawing/2014/main" id="{A96F0E19-54D5-D1CC-6545-A16FE04EB2FB}"/>
              </a:ext>
            </a:extLst>
          </p:cNvPr>
          <p:cNvSpPr txBox="1"/>
          <p:nvPr/>
        </p:nvSpPr>
        <p:spPr>
          <a:xfrm>
            <a:off x="13221326" y="1519028"/>
            <a:ext cx="8611869" cy="1015663"/>
          </a:xfrm>
          <a:prstGeom prst="rect">
            <a:avLst/>
          </a:prstGeom>
          <a:noFill/>
        </p:spPr>
        <p:txBody>
          <a:bodyPr wrap="square" rtlCol="0">
            <a:spAutoFit/>
          </a:bodyPr>
          <a:lstStyle/>
          <a:p>
            <a:pPr algn="ctr"/>
            <a:r>
              <a:rPr lang="en-US" sz="3000" b="1" dirty="0">
                <a:solidFill>
                  <a:srgbClr val="FFFF00"/>
                </a:solidFill>
                <a:latin typeface="Kanit SemiBold" pitchFamily="2" charset="-34"/>
                <a:cs typeface="Kanit SemiBold" pitchFamily="2" charset="-34"/>
              </a:rPr>
              <a:t>EMPOWERING HOSPITAL OPERATIONS:</a:t>
            </a:r>
          </a:p>
          <a:p>
            <a:pPr algn="ctr"/>
            <a:r>
              <a:rPr lang="en-US" sz="3000" b="1" dirty="0">
                <a:solidFill>
                  <a:srgbClr val="FFFF00"/>
                </a:solidFill>
                <a:latin typeface="Kanit SemiBold" pitchFamily="2" charset="-34"/>
                <a:cs typeface="Kanit SemiBold" pitchFamily="2" charset="-34"/>
              </a:rPr>
              <a:t>A COMPREHENSIVE MANAGEMENT SYSTEM</a:t>
            </a:r>
          </a:p>
        </p:txBody>
      </p:sp>
      <p:sp>
        <p:nvSpPr>
          <p:cNvPr id="16" name="TextBox 15">
            <a:extLst>
              <a:ext uri="{FF2B5EF4-FFF2-40B4-BE49-F238E27FC236}">
                <a16:creationId xmlns:a16="http://schemas.microsoft.com/office/drawing/2014/main" id="{E16806C5-C978-88EB-13D2-00E3B6D5EF40}"/>
              </a:ext>
            </a:extLst>
          </p:cNvPr>
          <p:cNvSpPr txBox="1"/>
          <p:nvPr/>
        </p:nvSpPr>
        <p:spPr>
          <a:xfrm>
            <a:off x="-8121222" y="521447"/>
            <a:ext cx="5767238" cy="369332"/>
          </a:xfrm>
          <a:prstGeom prst="rect">
            <a:avLst/>
          </a:prstGeom>
          <a:noFill/>
        </p:spPr>
        <p:txBody>
          <a:bodyPr wrap="square" rtlCol="0">
            <a:spAutoFit/>
          </a:bodyPr>
          <a:lstStyle/>
          <a:p>
            <a:pPr algn="ctr"/>
            <a:r>
              <a:rPr lang="en-US" b="1" i="0" dirty="0">
                <a:solidFill>
                  <a:schemeClr val="bg1">
                    <a:lumMod val="85000"/>
                  </a:schemeClr>
                </a:solidFill>
                <a:effectLst/>
                <a:latin typeface="Segoe UI" panose="020B0502040204020203" pitchFamily="34" charset="0"/>
              </a:rPr>
              <a:t>DAMG6210 Data Management and Data Design</a:t>
            </a:r>
            <a:endParaRPr lang="en-US" dirty="0">
              <a:solidFill>
                <a:schemeClr val="bg1">
                  <a:lumMod val="85000"/>
                </a:schemeClr>
              </a:solidFill>
              <a:latin typeface="Amazon Ember Medium" panose="020B0603020204020204" pitchFamily="34" charset="0"/>
              <a:ea typeface="Amazon Ember Medium" panose="020B0603020204020204" pitchFamily="34" charset="0"/>
              <a:cs typeface="Amazon Ember Medium" panose="020B0603020204020204" pitchFamily="34" charset="0"/>
            </a:endParaRPr>
          </a:p>
        </p:txBody>
      </p:sp>
      <p:grpSp>
        <p:nvGrpSpPr>
          <p:cNvPr id="17" name="Group 16">
            <a:extLst>
              <a:ext uri="{FF2B5EF4-FFF2-40B4-BE49-F238E27FC236}">
                <a16:creationId xmlns:a16="http://schemas.microsoft.com/office/drawing/2014/main" id="{D5D10FBA-CF37-454C-FCEA-C5C69DBD7E52}"/>
              </a:ext>
            </a:extLst>
          </p:cNvPr>
          <p:cNvGrpSpPr/>
          <p:nvPr/>
        </p:nvGrpSpPr>
        <p:grpSpPr>
          <a:xfrm>
            <a:off x="-6387027" y="3906473"/>
            <a:ext cx="1369056" cy="1968731"/>
            <a:chOff x="2025453" y="3906473"/>
            <a:chExt cx="1369056" cy="1968731"/>
          </a:xfrm>
        </p:grpSpPr>
        <p:sp>
          <p:nvSpPr>
            <p:cNvPr id="18" name="TextBox 17">
              <a:extLst>
                <a:ext uri="{FF2B5EF4-FFF2-40B4-BE49-F238E27FC236}">
                  <a16:creationId xmlns:a16="http://schemas.microsoft.com/office/drawing/2014/main" id="{908C65F9-B039-E1DB-C5E0-4A3A70DB1D1E}"/>
                </a:ext>
              </a:extLst>
            </p:cNvPr>
            <p:cNvSpPr txBox="1"/>
            <p:nvPr/>
          </p:nvSpPr>
          <p:spPr>
            <a:xfrm>
              <a:off x="2128323" y="5351984"/>
              <a:ext cx="1163316" cy="523220"/>
            </a:xfrm>
            <a:prstGeom prst="rect">
              <a:avLst/>
            </a:prstGeom>
            <a:noFill/>
          </p:spPr>
          <p:txBody>
            <a:bodyPr wrap="square" rtlCol="0">
              <a:spAutoFit/>
            </a:bodyPr>
            <a:lstStyle/>
            <a:p>
              <a:pPr algn="ctr"/>
              <a:r>
                <a:rPr lang="en-US" sz="1400" dirty="0">
                  <a:solidFill>
                    <a:srgbClr val="FFFFFF"/>
                  </a:solidFill>
                  <a:latin typeface="Kanit Medium" pitchFamily="2" charset="-34"/>
                  <a:ea typeface="Amazon Ember" panose="020B0603020204020204" pitchFamily="34" charset="0"/>
                  <a:cs typeface="Kanit Medium" pitchFamily="2" charset="-34"/>
                </a:rPr>
                <a:t>Mayur</a:t>
              </a:r>
              <a:br>
                <a:rPr lang="en-US" sz="1400" dirty="0">
                  <a:solidFill>
                    <a:srgbClr val="FFFFFF"/>
                  </a:solidFill>
                  <a:latin typeface="Kanit Medium" pitchFamily="2" charset="-34"/>
                  <a:ea typeface="Amazon Ember Medium" panose="020B0603020204020204" pitchFamily="34" charset="0"/>
                  <a:cs typeface="Kanit Medium" pitchFamily="2" charset="-34"/>
                </a:rPr>
              </a:br>
              <a:r>
                <a:rPr lang="en-US" sz="1400" dirty="0">
                  <a:solidFill>
                    <a:srgbClr val="FFFFFF"/>
                  </a:solidFill>
                  <a:latin typeface="Kanit Medium" pitchFamily="2" charset="-34"/>
                  <a:ea typeface="Amazon Ember" panose="020B0603020204020204" pitchFamily="34" charset="0"/>
                  <a:cs typeface="Kanit Medium" pitchFamily="2" charset="-34"/>
                </a:rPr>
                <a:t>Chaudhari</a:t>
              </a:r>
            </a:p>
          </p:txBody>
        </p:sp>
        <p:pic>
          <p:nvPicPr>
            <p:cNvPr id="20" name="Picture 19" descr="A picture containing person&#10;&#10;Description automatically generated">
              <a:extLst>
                <a:ext uri="{FF2B5EF4-FFF2-40B4-BE49-F238E27FC236}">
                  <a16:creationId xmlns:a16="http://schemas.microsoft.com/office/drawing/2014/main" id="{B16EF181-30BE-B169-0246-3C545A336758}"/>
                </a:ext>
              </a:extLst>
            </p:cNvPr>
            <p:cNvPicPr>
              <a:picLocks noChangeAspect="1"/>
            </p:cNvPicPr>
            <p:nvPr/>
          </p:nvPicPr>
          <p:blipFill>
            <a:blip r:embed="rId3"/>
            <a:stretch>
              <a:fillRect/>
            </a:stretch>
          </p:blipFill>
          <p:spPr>
            <a:xfrm>
              <a:off x="2025453" y="3906473"/>
              <a:ext cx="1369056" cy="1369056"/>
            </a:xfrm>
            <a:prstGeom prst="ellipse">
              <a:avLst/>
            </a:prstGeom>
            <a:ln w="38100">
              <a:solidFill>
                <a:schemeClr val="bg1">
                  <a:lumMod val="95000"/>
                </a:schemeClr>
              </a:solidFill>
            </a:ln>
          </p:spPr>
        </p:pic>
      </p:grpSp>
      <p:grpSp>
        <p:nvGrpSpPr>
          <p:cNvPr id="21" name="Group 20">
            <a:extLst>
              <a:ext uri="{FF2B5EF4-FFF2-40B4-BE49-F238E27FC236}">
                <a16:creationId xmlns:a16="http://schemas.microsoft.com/office/drawing/2014/main" id="{3BBECD0E-AF5D-D92C-344F-D18D2AFD3E95}"/>
              </a:ext>
            </a:extLst>
          </p:cNvPr>
          <p:cNvGrpSpPr/>
          <p:nvPr/>
        </p:nvGrpSpPr>
        <p:grpSpPr>
          <a:xfrm>
            <a:off x="3714422" y="7986108"/>
            <a:ext cx="1371600" cy="1973416"/>
            <a:chOff x="3714422" y="3901788"/>
            <a:chExt cx="1371600" cy="1973416"/>
          </a:xfrm>
        </p:grpSpPr>
        <p:sp>
          <p:nvSpPr>
            <p:cNvPr id="23" name="TextBox 22">
              <a:extLst>
                <a:ext uri="{FF2B5EF4-FFF2-40B4-BE49-F238E27FC236}">
                  <a16:creationId xmlns:a16="http://schemas.microsoft.com/office/drawing/2014/main" id="{1CC9F23B-3180-1E7D-5AF6-2E38130D5294}"/>
                </a:ext>
              </a:extLst>
            </p:cNvPr>
            <p:cNvSpPr txBox="1"/>
            <p:nvPr/>
          </p:nvSpPr>
          <p:spPr>
            <a:xfrm>
              <a:off x="3884738" y="5351984"/>
              <a:ext cx="1030969" cy="523220"/>
            </a:xfrm>
            <a:prstGeom prst="rect">
              <a:avLst/>
            </a:prstGeom>
            <a:noFill/>
          </p:spPr>
          <p:txBody>
            <a:bodyPr wrap="square" rtlCol="0">
              <a:spAutoFit/>
            </a:bodyPr>
            <a:lstStyle/>
            <a:p>
              <a:pPr algn="ctr"/>
              <a:r>
                <a:rPr lang="en-US" sz="1400" dirty="0" err="1">
                  <a:solidFill>
                    <a:srgbClr val="FFFFFF"/>
                  </a:solidFill>
                  <a:latin typeface="Kanit Medium" pitchFamily="2" charset="-34"/>
                  <a:ea typeface="Amazon Ember" panose="020B0603020204020204" pitchFamily="34" charset="0"/>
                  <a:cs typeface="Kanit Medium" pitchFamily="2" charset="-34"/>
                </a:rPr>
                <a:t>Jatin</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a:solidFill>
                    <a:srgbClr val="FFFFFF"/>
                  </a:solidFill>
                  <a:latin typeface="Kanit Medium" pitchFamily="2" charset="-34"/>
                  <a:ea typeface="Amazon Ember" panose="020B0603020204020204" pitchFamily="34" charset="0"/>
                  <a:cs typeface="Kanit Medium" pitchFamily="2" charset="-34"/>
                </a:rPr>
                <a:t>Motwani</a:t>
              </a:r>
            </a:p>
          </p:txBody>
        </p:sp>
        <p:sp>
          <p:nvSpPr>
            <p:cNvPr id="24" name="Oval 23">
              <a:extLst>
                <a:ext uri="{FF2B5EF4-FFF2-40B4-BE49-F238E27FC236}">
                  <a16:creationId xmlns:a16="http://schemas.microsoft.com/office/drawing/2014/main" id="{13C1F786-9622-4A96-386D-2626DED4980D}"/>
                </a:ext>
              </a:extLst>
            </p:cNvPr>
            <p:cNvSpPr/>
            <p:nvPr/>
          </p:nvSpPr>
          <p:spPr>
            <a:xfrm>
              <a:off x="3714422" y="3901788"/>
              <a:ext cx="1371600" cy="1373741"/>
            </a:xfrm>
            <a:prstGeom prst="ellipse">
              <a:avLst/>
            </a:prstGeom>
            <a:blipFill>
              <a:blip r:embed="rId4"/>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4E9C1D00-F6D8-41F5-4703-5B76C745B15C}"/>
              </a:ext>
            </a:extLst>
          </p:cNvPr>
          <p:cNvGrpSpPr/>
          <p:nvPr/>
        </p:nvGrpSpPr>
        <p:grpSpPr>
          <a:xfrm>
            <a:off x="5405935" y="-2864773"/>
            <a:ext cx="1371600" cy="1973417"/>
            <a:chOff x="5405935" y="3901787"/>
            <a:chExt cx="1371600" cy="1973417"/>
          </a:xfrm>
        </p:grpSpPr>
        <p:sp>
          <p:nvSpPr>
            <p:cNvPr id="26" name="TextBox 25">
              <a:extLst>
                <a:ext uri="{FF2B5EF4-FFF2-40B4-BE49-F238E27FC236}">
                  <a16:creationId xmlns:a16="http://schemas.microsoft.com/office/drawing/2014/main" id="{EA5183DD-83D4-5E54-F011-F01E53D0B286}"/>
                </a:ext>
              </a:extLst>
            </p:cNvPr>
            <p:cNvSpPr txBox="1"/>
            <p:nvPr/>
          </p:nvSpPr>
          <p:spPr>
            <a:xfrm>
              <a:off x="5426145" y="5351984"/>
              <a:ext cx="1332126" cy="523220"/>
            </a:xfrm>
            <a:prstGeom prst="rect">
              <a:avLst/>
            </a:prstGeom>
            <a:noFill/>
          </p:spPr>
          <p:txBody>
            <a:bodyPr wrap="square" rtlCol="0">
              <a:spAutoFit/>
            </a:bodyPr>
            <a:lstStyle/>
            <a:p>
              <a:pPr algn="ctr"/>
              <a:r>
                <a:rPr lang="en-US" sz="1400" dirty="0">
                  <a:solidFill>
                    <a:srgbClr val="FFFFFF"/>
                  </a:solidFill>
                  <a:latin typeface="Kanit Medium" pitchFamily="2" charset="-34"/>
                  <a:ea typeface="Amazon Ember" panose="020B0603020204020204" pitchFamily="34" charset="0"/>
                  <a:cs typeface="Kanit Medium" pitchFamily="2" charset="-34"/>
                </a:rPr>
                <a:t>Atharva</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a:solidFill>
                    <a:srgbClr val="FFFFFF"/>
                  </a:solidFill>
                  <a:latin typeface="Kanit Medium" pitchFamily="2" charset="-34"/>
                  <a:ea typeface="Amazon Ember" panose="020B0603020204020204" pitchFamily="34" charset="0"/>
                  <a:cs typeface="Kanit Medium" pitchFamily="2" charset="-34"/>
                </a:rPr>
                <a:t>Uplenchwar</a:t>
              </a:r>
            </a:p>
          </p:txBody>
        </p:sp>
        <p:sp>
          <p:nvSpPr>
            <p:cNvPr id="27" name="Oval 26">
              <a:extLst>
                <a:ext uri="{FF2B5EF4-FFF2-40B4-BE49-F238E27FC236}">
                  <a16:creationId xmlns:a16="http://schemas.microsoft.com/office/drawing/2014/main" id="{C803BC8F-85DB-E546-B6F2-D65DE46C674A}"/>
                </a:ext>
              </a:extLst>
            </p:cNvPr>
            <p:cNvSpPr/>
            <p:nvPr/>
          </p:nvSpPr>
          <p:spPr>
            <a:xfrm>
              <a:off x="5405935" y="3901787"/>
              <a:ext cx="1371600" cy="1373741"/>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2" name="Group 31">
            <a:extLst>
              <a:ext uri="{FF2B5EF4-FFF2-40B4-BE49-F238E27FC236}">
                <a16:creationId xmlns:a16="http://schemas.microsoft.com/office/drawing/2014/main" id="{E186AFF9-4938-76CC-60A3-84C4A74A8FCE}"/>
              </a:ext>
            </a:extLst>
          </p:cNvPr>
          <p:cNvGrpSpPr/>
          <p:nvPr/>
        </p:nvGrpSpPr>
        <p:grpSpPr>
          <a:xfrm>
            <a:off x="7097448" y="7986106"/>
            <a:ext cx="1371600" cy="1973418"/>
            <a:chOff x="7097448" y="3901786"/>
            <a:chExt cx="1371600" cy="1973418"/>
          </a:xfrm>
        </p:grpSpPr>
        <p:sp>
          <p:nvSpPr>
            <p:cNvPr id="33" name="TextBox 32">
              <a:extLst>
                <a:ext uri="{FF2B5EF4-FFF2-40B4-BE49-F238E27FC236}">
                  <a16:creationId xmlns:a16="http://schemas.microsoft.com/office/drawing/2014/main" id="{C5CFBC5D-65F6-1B7F-9DFE-03163078627C}"/>
                </a:ext>
              </a:extLst>
            </p:cNvPr>
            <p:cNvSpPr txBox="1"/>
            <p:nvPr/>
          </p:nvSpPr>
          <p:spPr>
            <a:xfrm>
              <a:off x="7268710" y="5351984"/>
              <a:ext cx="1030969" cy="523220"/>
            </a:xfrm>
            <a:prstGeom prst="rect">
              <a:avLst/>
            </a:prstGeom>
            <a:noFill/>
          </p:spPr>
          <p:txBody>
            <a:bodyPr wrap="square" rtlCol="0">
              <a:spAutoFit/>
            </a:bodyPr>
            <a:lstStyle/>
            <a:p>
              <a:pPr algn="ctr"/>
              <a:r>
                <a:rPr lang="en-US" sz="1400" dirty="0" err="1">
                  <a:solidFill>
                    <a:srgbClr val="FFFFFF"/>
                  </a:solidFill>
                  <a:latin typeface="Kanit Medium" pitchFamily="2" charset="-34"/>
                  <a:ea typeface="Amazon Ember" panose="020B0603020204020204" pitchFamily="34" charset="0"/>
                  <a:cs typeface="Kanit Medium" pitchFamily="2" charset="-34"/>
                </a:rPr>
                <a:t>Divya</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err="1">
                  <a:solidFill>
                    <a:srgbClr val="FFFFFF"/>
                  </a:solidFill>
                  <a:latin typeface="Kanit Medium" pitchFamily="2" charset="-34"/>
                  <a:ea typeface="Amazon Ember" panose="020B0603020204020204" pitchFamily="34" charset="0"/>
                  <a:cs typeface="Kanit Medium" pitchFamily="2" charset="-34"/>
                </a:rPr>
                <a:t>Kharche</a:t>
              </a:r>
              <a:endParaRPr lang="en-US" sz="1400" dirty="0">
                <a:solidFill>
                  <a:srgbClr val="FFFFFF"/>
                </a:solidFill>
                <a:latin typeface="Kanit Medium" pitchFamily="2" charset="-34"/>
                <a:ea typeface="Amazon Ember" panose="020B0603020204020204" pitchFamily="34" charset="0"/>
                <a:cs typeface="Kanit Medium" pitchFamily="2" charset="-34"/>
              </a:endParaRPr>
            </a:p>
          </p:txBody>
        </p:sp>
        <p:sp>
          <p:nvSpPr>
            <p:cNvPr id="34" name="Oval 33">
              <a:extLst>
                <a:ext uri="{FF2B5EF4-FFF2-40B4-BE49-F238E27FC236}">
                  <a16:creationId xmlns:a16="http://schemas.microsoft.com/office/drawing/2014/main" id="{CA3CC1B0-C648-19EA-54C1-674081D7C631}"/>
                </a:ext>
              </a:extLst>
            </p:cNvPr>
            <p:cNvSpPr/>
            <p:nvPr/>
          </p:nvSpPr>
          <p:spPr>
            <a:xfrm>
              <a:off x="7097448" y="3901786"/>
              <a:ext cx="1371600" cy="1373741"/>
            </a:xfrm>
            <a:prstGeom prst="ellipse">
              <a:avLst/>
            </a:prstGeom>
            <a:blipFill>
              <a:blip r:embed="rId6"/>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6E27C8B5-5104-ADD9-0EB3-D2AAE750DEC4}"/>
              </a:ext>
            </a:extLst>
          </p:cNvPr>
          <p:cNvGrpSpPr/>
          <p:nvPr/>
        </p:nvGrpSpPr>
        <p:grpSpPr>
          <a:xfrm>
            <a:off x="15352321" y="3898636"/>
            <a:ext cx="1371600" cy="1976568"/>
            <a:chOff x="8788961" y="3898636"/>
            <a:chExt cx="1371600" cy="1976568"/>
          </a:xfrm>
        </p:grpSpPr>
        <p:sp>
          <p:nvSpPr>
            <p:cNvPr id="37" name="TextBox 36">
              <a:extLst>
                <a:ext uri="{FF2B5EF4-FFF2-40B4-BE49-F238E27FC236}">
                  <a16:creationId xmlns:a16="http://schemas.microsoft.com/office/drawing/2014/main" id="{1856B268-F34C-FC9B-65B1-61A23202F397}"/>
                </a:ext>
              </a:extLst>
            </p:cNvPr>
            <p:cNvSpPr txBox="1"/>
            <p:nvPr/>
          </p:nvSpPr>
          <p:spPr>
            <a:xfrm>
              <a:off x="8891443" y="5351984"/>
              <a:ext cx="1177524" cy="523220"/>
            </a:xfrm>
            <a:prstGeom prst="rect">
              <a:avLst/>
            </a:prstGeom>
            <a:noFill/>
          </p:spPr>
          <p:txBody>
            <a:bodyPr wrap="square" rtlCol="0">
              <a:spAutoFit/>
            </a:bodyPr>
            <a:lstStyle/>
            <a:p>
              <a:pPr algn="ctr"/>
              <a:r>
                <a:rPr lang="en-US" sz="1400" dirty="0">
                  <a:solidFill>
                    <a:srgbClr val="FFFFFF"/>
                  </a:solidFill>
                  <a:latin typeface="Kanit Medium" pitchFamily="2" charset="-34"/>
                  <a:ea typeface="Amazon Ember" panose="020B0603020204020204" pitchFamily="34" charset="0"/>
                  <a:cs typeface="Kanit Medium" pitchFamily="2" charset="-34"/>
                </a:rPr>
                <a:t>Hari</a:t>
              </a:r>
              <a:br>
                <a:rPr lang="en-US" sz="1400" dirty="0">
                  <a:solidFill>
                    <a:srgbClr val="FFFFFF"/>
                  </a:solidFill>
                  <a:latin typeface="Kanit Medium" pitchFamily="2" charset="-34"/>
                  <a:ea typeface="Amazon Ember" panose="020B0603020204020204" pitchFamily="34" charset="0"/>
                  <a:cs typeface="Kanit Medium" pitchFamily="2" charset="-34"/>
                </a:rPr>
              </a:br>
              <a:r>
                <a:rPr lang="en-US" sz="1400" dirty="0" err="1">
                  <a:solidFill>
                    <a:srgbClr val="FFFFFF"/>
                  </a:solidFill>
                  <a:latin typeface="Kanit Medium" pitchFamily="2" charset="-34"/>
                  <a:ea typeface="Amazon Ember" panose="020B0603020204020204" pitchFamily="34" charset="0"/>
                  <a:cs typeface="Kanit Medium" pitchFamily="2" charset="-34"/>
                </a:rPr>
                <a:t>Gurram</a:t>
              </a:r>
              <a:endParaRPr lang="en-US" sz="1400" dirty="0">
                <a:solidFill>
                  <a:srgbClr val="FFFFFF"/>
                </a:solidFill>
                <a:latin typeface="Kanit Medium" pitchFamily="2" charset="-34"/>
                <a:ea typeface="Amazon Ember" panose="020B0603020204020204" pitchFamily="34" charset="0"/>
                <a:cs typeface="Kanit Medium" pitchFamily="2" charset="-34"/>
              </a:endParaRPr>
            </a:p>
          </p:txBody>
        </p:sp>
        <p:sp>
          <p:nvSpPr>
            <p:cNvPr id="38" name="Oval 37">
              <a:extLst>
                <a:ext uri="{FF2B5EF4-FFF2-40B4-BE49-F238E27FC236}">
                  <a16:creationId xmlns:a16="http://schemas.microsoft.com/office/drawing/2014/main" id="{331BA3EF-567E-A296-CAD0-DA03B9419B7F}"/>
                </a:ext>
              </a:extLst>
            </p:cNvPr>
            <p:cNvSpPr/>
            <p:nvPr/>
          </p:nvSpPr>
          <p:spPr>
            <a:xfrm>
              <a:off x="8788961" y="3898636"/>
              <a:ext cx="1371600" cy="1373741"/>
            </a:xfrm>
            <a:prstGeom prst="ellipse">
              <a:avLst/>
            </a:prstGeom>
            <a:blipFill dpi="0" rotWithShape="1">
              <a:blip r:embed="rId7">
                <a:extLst>
                  <a:ext uri="{28A0092B-C50C-407E-A947-70E740481C1C}">
                    <a14:useLocalDpi xmlns:a14="http://schemas.microsoft.com/office/drawing/2010/main" val="0"/>
                  </a:ext>
                </a:extLst>
              </a:blip>
              <a:srcRect/>
              <a:stretch>
                <a:fillRect/>
              </a:stretch>
            </a:blip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3" name="Group 72">
            <a:extLst>
              <a:ext uri="{FF2B5EF4-FFF2-40B4-BE49-F238E27FC236}">
                <a16:creationId xmlns:a16="http://schemas.microsoft.com/office/drawing/2014/main" id="{00028AC4-9E35-2ECD-9CDF-AF21B97A0626}"/>
              </a:ext>
            </a:extLst>
          </p:cNvPr>
          <p:cNvGrpSpPr/>
          <p:nvPr/>
        </p:nvGrpSpPr>
        <p:grpSpPr>
          <a:xfrm>
            <a:off x="1436526" y="1696628"/>
            <a:ext cx="3989619" cy="1015663"/>
            <a:chOff x="1171979" y="2575500"/>
            <a:chExt cx="3989619" cy="1015663"/>
          </a:xfrm>
        </p:grpSpPr>
        <p:sp>
          <p:nvSpPr>
            <p:cNvPr id="41" name="Round Diagonal Corner Rectangle 40">
              <a:extLst>
                <a:ext uri="{FF2B5EF4-FFF2-40B4-BE49-F238E27FC236}">
                  <a16:creationId xmlns:a16="http://schemas.microsoft.com/office/drawing/2014/main" id="{09770C50-8A68-566F-A0E6-C4248EE74867}"/>
                </a:ext>
              </a:extLst>
            </p:cNvPr>
            <p:cNvSpPr/>
            <p:nvPr/>
          </p:nvSpPr>
          <p:spPr>
            <a:xfrm>
              <a:off x="1171979" y="2575500"/>
              <a:ext cx="3989619" cy="1015663"/>
            </a:xfrm>
            <a:custGeom>
              <a:avLst/>
              <a:gdLst>
                <a:gd name="connsiteX0" fmla="*/ 309625 w 3989619"/>
                <a:gd name="connsiteY0" fmla="*/ 0 h 1015663"/>
                <a:gd name="connsiteX1" fmla="*/ 3989619 w 3989619"/>
                <a:gd name="connsiteY1" fmla="*/ 0 h 1015663"/>
                <a:gd name="connsiteX2" fmla="*/ 3989619 w 3989619"/>
                <a:gd name="connsiteY2" fmla="*/ 0 h 1015663"/>
                <a:gd name="connsiteX3" fmla="*/ 3989619 w 3989619"/>
                <a:gd name="connsiteY3" fmla="*/ 706038 h 1015663"/>
                <a:gd name="connsiteX4" fmla="*/ 3679994 w 3989619"/>
                <a:gd name="connsiteY4" fmla="*/ 1015663 h 1015663"/>
                <a:gd name="connsiteX5" fmla="*/ 0 w 3989619"/>
                <a:gd name="connsiteY5" fmla="*/ 1015663 h 1015663"/>
                <a:gd name="connsiteX6" fmla="*/ 0 w 3989619"/>
                <a:gd name="connsiteY6" fmla="*/ 1015663 h 1015663"/>
                <a:gd name="connsiteX7" fmla="*/ 0 w 3989619"/>
                <a:gd name="connsiteY7" fmla="*/ 309625 h 1015663"/>
                <a:gd name="connsiteX8" fmla="*/ 309625 w 3989619"/>
                <a:gd name="connsiteY8" fmla="*/ 0 h 1015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9619" h="1015663" extrusionOk="0">
                  <a:moveTo>
                    <a:pt x="309625" y="0"/>
                  </a:moveTo>
                  <a:cubicBezTo>
                    <a:pt x="947939" y="-29835"/>
                    <a:pt x="2639799" y="89672"/>
                    <a:pt x="3989619" y="0"/>
                  </a:cubicBezTo>
                  <a:lnTo>
                    <a:pt x="3989619" y="0"/>
                  </a:lnTo>
                  <a:cubicBezTo>
                    <a:pt x="3942396" y="89653"/>
                    <a:pt x="3951065" y="354616"/>
                    <a:pt x="3989619" y="706038"/>
                  </a:cubicBezTo>
                  <a:cubicBezTo>
                    <a:pt x="3990697" y="884688"/>
                    <a:pt x="3874607" y="1007476"/>
                    <a:pt x="3679994" y="1015663"/>
                  </a:cubicBezTo>
                  <a:cubicBezTo>
                    <a:pt x="3225879" y="1018959"/>
                    <a:pt x="598625" y="1167063"/>
                    <a:pt x="0" y="1015663"/>
                  </a:cubicBezTo>
                  <a:lnTo>
                    <a:pt x="0" y="1015663"/>
                  </a:lnTo>
                  <a:cubicBezTo>
                    <a:pt x="-51410" y="698543"/>
                    <a:pt x="46209" y="593702"/>
                    <a:pt x="0" y="309625"/>
                  </a:cubicBezTo>
                  <a:cubicBezTo>
                    <a:pt x="-10754" y="106756"/>
                    <a:pt x="142862" y="4208"/>
                    <a:pt x="309625"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A85E316F-C4D1-DE10-EE9D-D2DB454DD142}"/>
                </a:ext>
              </a:extLst>
            </p:cNvPr>
            <p:cNvSpPr txBox="1"/>
            <p:nvPr/>
          </p:nvSpPr>
          <p:spPr>
            <a:xfrm>
              <a:off x="1322062" y="2863906"/>
              <a:ext cx="3382011"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Storing all the patient information accurately and efficiently.</a:t>
              </a:r>
            </a:p>
          </p:txBody>
        </p:sp>
      </p:grpSp>
      <p:grpSp>
        <p:nvGrpSpPr>
          <p:cNvPr id="75" name="Group 74">
            <a:extLst>
              <a:ext uri="{FF2B5EF4-FFF2-40B4-BE49-F238E27FC236}">
                <a16:creationId xmlns:a16="http://schemas.microsoft.com/office/drawing/2014/main" id="{9B6EA917-4C13-31AE-3A2B-70727C132C54}"/>
              </a:ext>
            </a:extLst>
          </p:cNvPr>
          <p:cNvGrpSpPr/>
          <p:nvPr/>
        </p:nvGrpSpPr>
        <p:grpSpPr>
          <a:xfrm>
            <a:off x="6631959" y="3255421"/>
            <a:ext cx="3864440" cy="870664"/>
            <a:chOff x="6248619" y="3893603"/>
            <a:chExt cx="3864440" cy="870664"/>
          </a:xfrm>
        </p:grpSpPr>
        <p:sp>
          <p:nvSpPr>
            <p:cNvPr id="42" name="Round Diagonal Corner Rectangle 41">
              <a:extLst>
                <a:ext uri="{FF2B5EF4-FFF2-40B4-BE49-F238E27FC236}">
                  <a16:creationId xmlns:a16="http://schemas.microsoft.com/office/drawing/2014/main" id="{E0D4D75D-DE46-377C-AD7B-EFE872A6643E}"/>
                </a:ext>
              </a:extLst>
            </p:cNvPr>
            <p:cNvSpPr/>
            <p:nvPr/>
          </p:nvSpPr>
          <p:spPr>
            <a:xfrm>
              <a:off x="6248619" y="3893603"/>
              <a:ext cx="3864440" cy="870664"/>
            </a:xfrm>
            <a:custGeom>
              <a:avLst/>
              <a:gdLst>
                <a:gd name="connsiteX0" fmla="*/ 265422 w 3864440"/>
                <a:gd name="connsiteY0" fmla="*/ 0 h 870664"/>
                <a:gd name="connsiteX1" fmla="*/ 3864440 w 3864440"/>
                <a:gd name="connsiteY1" fmla="*/ 0 h 870664"/>
                <a:gd name="connsiteX2" fmla="*/ 3864440 w 3864440"/>
                <a:gd name="connsiteY2" fmla="*/ 0 h 870664"/>
                <a:gd name="connsiteX3" fmla="*/ 3864440 w 3864440"/>
                <a:gd name="connsiteY3" fmla="*/ 605242 h 870664"/>
                <a:gd name="connsiteX4" fmla="*/ 3599018 w 3864440"/>
                <a:gd name="connsiteY4" fmla="*/ 870664 h 870664"/>
                <a:gd name="connsiteX5" fmla="*/ 0 w 3864440"/>
                <a:gd name="connsiteY5" fmla="*/ 870664 h 870664"/>
                <a:gd name="connsiteX6" fmla="*/ 0 w 3864440"/>
                <a:gd name="connsiteY6" fmla="*/ 870664 h 870664"/>
                <a:gd name="connsiteX7" fmla="*/ 0 w 3864440"/>
                <a:gd name="connsiteY7" fmla="*/ 265422 h 870664"/>
                <a:gd name="connsiteX8" fmla="*/ 265422 w 3864440"/>
                <a:gd name="connsiteY8" fmla="*/ 0 h 870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4440" h="870664" extrusionOk="0">
                  <a:moveTo>
                    <a:pt x="265422" y="0"/>
                  </a:moveTo>
                  <a:cubicBezTo>
                    <a:pt x="1084569" y="-29835"/>
                    <a:pt x="3252953" y="89672"/>
                    <a:pt x="3864440" y="0"/>
                  </a:cubicBezTo>
                  <a:lnTo>
                    <a:pt x="3864440" y="0"/>
                  </a:lnTo>
                  <a:cubicBezTo>
                    <a:pt x="3848156" y="257101"/>
                    <a:pt x="3886879" y="504987"/>
                    <a:pt x="3864440" y="605242"/>
                  </a:cubicBezTo>
                  <a:cubicBezTo>
                    <a:pt x="3867405" y="772873"/>
                    <a:pt x="3755199" y="867338"/>
                    <a:pt x="3599018" y="870664"/>
                  </a:cubicBezTo>
                  <a:cubicBezTo>
                    <a:pt x="2182857" y="873960"/>
                    <a:pt x="1580513" y="1022064"/>
                    <a:pt x="0" y="870664"/>
                  </a:cubicBezTo>
                  <a:lnTo>
                    <a:pt x="0" y="870664"/>
                  </a:lnTo>
                  <a:cubicBezTo>
                    <a:pt x="46827" y="616201"/>
                    <a:pt x="-5657" y="411069"/>
                    <a:pt x="0" y="265422"/>
                  </a:cubicBezTo>
                  <a:cubicBezTo>
                    <a:pt x="-2605" y="111114"/>
                    <a:pt x="131191" y="12269"/>
                    <a:pt x="265422"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25000"/>
                  </a:schemeClr>
                </a:solidFill>
              </a:endParaRPr>
            </a:p>
          </p:txBody>
        </p:sp>
        <p:sp>
          <p:nvSpPr>
            <p:cNvPr id="43" name="TextBox 42">
              <a:extLst>
                <a:ext uri="{FF2B5EF4-FFF2-40B4-BE49-F238E27FC236}">
                  <a16:creationId xmlns:a16="http://schemas.microsoft.com/office/drawing/2014/main" id="{82CB5075-9C47-4DB5-D91E-E36B7D159882}"/>
                </a:ext>
              </a:extLst>
            </p:cNvPr>
            <p:cNvSpPr txBox="1"/>
            <p:nvPr/>
          </p:nvSpPr>
          <p:spPr>
            <a:xfrm>
              <a:off x="6343206" y="4034388"/>
              <a:ext cx="3481040"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Calculating all the different costs of the patients all together.</a:t>
              </a:r>
            </a:p>
          </p:txBody>
        </p:sp>
      </p:grpSp>
      <p:grpSp>
        <p:nvGrpSpPr>
          <p:cNvPr id="57" name="Group 56">
            <a:extLst>
              <a:ext uri="{FF2B5EF4-FFF2-40B4-BE49-F238E27FC236}">
                <a16:creationId xmlns:a16="http://schemas.microsoft.com/office/drawing/2014/main" id="{4506E690-C131-022B-2A13-6E80D15D9B46}"/>
              </a:ext>
            </a:extLst>
          </p:cNvPr>
          <p:cNvGrpSpPr/>
          <p:nvPr/>
        </p:nvGrpSpPr>
        <p:grpSpPr>
          <a:xfrm>
            <a:off x="5849402" y="1680954"/>
            <a:ext cx="4663555" cy="1015664"/>
            <a:chOff x="1171979" y="2648854"/>
            <a:chExt cx="4663555" cy="1015664"/>
          </a:xfrm>
        </p:grpSpPr>
        <p:sp>
          <p:nvSpPr>
            <p:cNvPr id="44" name="Round Diagonal Corner Rectangle 43">
              <a:extLst>
                <a:ext uri="{FF2B5EF4-FFF2-40B4-BE49-F238E27FC236}">
                  <a16:creationId xmlns:a16="http://schemas.microsoft.com/office/drawing/2014/main" id="{C3852313-D3EA-4382-88EE-84D966005BB8}"/>
                </a:ext>
              </a:extLst>
            </p:cNvPr>
            <p:cNvSpPr/>
            <p:nvPr/>
          </p:nvSpPr>
          <p:spPr>
            <a:xfrm>
              <a:off x="1171979" y="2648854"/>
              <a:ext cx="4663555" cy="1015664"/>
            </a:xfrm>
            <a:custGeom>
              <a:avLst/>
              <a:gdLst>
                <a:gd name="connsiteX0" fmla="*/ 309625 w 4663555"/>
                <a:gd name="connsiteY0" fmla="*/ 0 h 1015664"/>
                <a:gd name="connsiteX1" fmla="*/ 4663555 w 4663555"/>
                <a:gd name="connsiteY1" fmla="*/ 0 h 1015664"/>
                <a:gd name="connsiteX2" fmla="*/ 4663555 w 4663555"/>
                <a:gd name="connsiteY2" fmla="*/ 0 h 1015664"/>
                <a:gd name="connsiteX3" fmla="*/ 4663555 w 4663555"/>
                <a:gd name="connsiteY3" fmla="*/ 706039 h 1015664"/>
                <a:gd name="connsiteX4" fmla="*/ 4353930 w 4663555"/>
                <a:gd name="connsiteY4" fmla="*/ 1015664 h 1015664"/>
                <a:gd name="connsiteX5" fmla="*/ 0 w 4663555"/>
                <a:gd name="connsiteY5" fmla="*/ 1015664 h 1015664"/>
                <a:gd name="connsiteX6" fmla="*/ 0 w 4663555"/>
                <a:gd name="connsiteY6" fmla="*/ 1015664 h 1015664"/>
                <a:gd name="connsiteX7" fmla="*/ 0 w 4663555"/>
                <a:gd name="connsiteY7" fmla="*/ 309625 h 1015664"/>
                <a:gd name="connsiteX8" fmla="*/ 309625 w 4663555"/>
                <a:gd name="connsiteY8" fmla="*/ 0 h 101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3555" h="1015664" extrusionOk="0">
                  <a:moveTo>
                    <a:pt x="309625" y="0"/>
                  </a:moveTo>
                  <a:cubicBezTo>
                    <a:pt x="1636155" y="-29835"/>
                    <a:pt x="2748353" y="89672"/>
                    <a:pt x="4663555" y="0"/>
                  </a:cubicBezTo>
                  <a:lnTo>
                    <a:pt x="4663555" y="0"/>
                  </a:lnTo>
                  <a:cubicBezTo>
                    <a:pt x="4621523" y="87276"/>
                    <a:pt x="4628008" y="631336"/>
                    <a:pt x="4663555" y="706039"/>
                  </a:cubicBezTo>
                  <a:cubicBezTo>
                    <a:pt x="4664633" y="884689"/>
                    <a:pt x="4548543" y="1007477"/>
                    <a:pt x="4353930" y="1015664"/>
                  </a:cubicBezTo>
                  <a:cubicBezTo>
                    <a:pt x="2472958" y="1018960"/>
                    <a:pt x="1199049" y="1167064"/>
                    <a:pt x="0" y="1015664"/>
                  </a:cubicBezTo>
                  <a:lnTo>
                    <a:pt x="0" y="1015664"/>
                  </a:lnTo>
                  <a:cubicBezTo>
                    <a:pt x="-52600" y="700767"/>
                    <a:pt x="41918" y="598776"/>
                    <a:pt x="0" y="309625"/>
                  </a:cubicBezTo>
                  <a:cubicBezTo>
                    <a:pt x="-10754" y="106756"/>
                    <a:pt x="142862" y="4208"/>
                    <a:pt x="309625"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25000"/>
                  </a:schemeClr>
                </a:solidFill>
              </a:endParaRPr>
            </a:p>
          </p:txBody>
        </p:sp>
        <p:sp>
          <p:nvSpPr>
            <p:cNvPr id="45" name="TextBox 44">
              <a:extLst>
                <a:ext uri="{FF2B5EF4-FFF2-40B4-BE49-F238E27FC236}">
                  <a16:creationId xmlns:a16="http://schemas.microsoft.com/office/drawing/2014/main" id="{B2B6C5DC-B32F-6D0A-1CD0-387F6723F522}"/>
                </a:ext>
              </a:extLst>
            </p:cNvPr>
            <p:cNvSpPr txBox="1"/>
            <p:nvPr/>
          </p:nvSpPr>
          <p:spPr>
            <a:xfrm>
              <a:off x="1221582" y="2787354"/>
              <a:ext cx="4458391" cy="830997"/>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Preventing entry of incorrect data for certain segments such as the doctor availability, labs and room availability.</a:t>
              </a:r>
            </a:p>
          </p:txBody>
        </p:sp>
      </p:grpSp>
      <p:grpSp>
        <p:nvGrpSpPr>
          <p:cNvPr id="74" name="Group 73">
            <a:extLst>
              <a:ext uri="{FF2B5EF4-FFF2-40B4-BE49-F238E27FC236}">
                <a16:creationId xmlns:a16="http://schemas.microsoft.com/office/drawing/2014/main" id="{E5BEE038-50FC-DF5C-B262-06B062B3584A}"/>
              </a:ext>
            </a:extLst>
          </p:cNvPr>
          <p:cNvGrpSpPr/>
          <p:nvPr/>
        </p:nvGrpSpPr>
        <p:grpSpPr>
          <a:xfrm>
            <a:off x="1390838" y="3255421"/>
            <a:ext cx="4663555" cy="870664"/>
            <a:chOff x="1171979" y="3895889"/>
            <a:chExt cx="4663555" cy="870664"/>
          </a:xfrm>
        </p:grpSpPr>
        <p:sp>
          <p:nvSpPr>
            <p:cNvPr id="48" name="Round Diagonal Corner Rectangle 47">
              <a:extLst>
                <a:ext uri="{FF2B5EF4-FFF2-40B4-BE49-F238E27FC236}">
                  <a16:creationId xmlns:a16="http://schemas.microsoft.com/office/drawing/2014/main" id="{66598A27-B332-4D84-C712-38A16B2FCE8F}"/>
                </a:ext>
              </a:extLst>
            </p:cNvPr>
            <p:cNvSpPr/>
            <p:nvPr/>
          </p:nvSpPr>
          <p:spPr>
            <a:xfrm>
              <a:off x="1171979" y="3895889"/>
              <a:ext cx="4663555" cy="870664"/>
            </a:xfrm>
            <a:custGeom>
              <a:avLst/>
              <a:gdLst>
                <a:gd name="connsiteX0" fmla="*/ 265422 w 4663555"/>
                <a:gd name="connsiteY0" fmla="*/ 0 h 870664"/>
                <a:gd name="connsiteX1" fmla="*/ 4663555 w 4663555"/>
                <a:gd name="connsiteY1" fmla="*/ 0 h 870664"/>
                <a:gd name="connsiteX2" fmla="*/ 4663555 w 4663555"/>
                <a:gd name="connsiteY2" fmla="*/ 0 h 870664"/>
                <a:gd name="connsiteX3" fmla="*/ 4663555 w 4663555"/>
                <a:gd name="connsiteY3" fmla="*/ 605242 h 870664"/>
                <a:gd name="connsiteX4" fmla="*/ 4398133 w 4663555"/>
                <a:gd name="connsiteY4" fmla="*/ 870664 h 870664"/>
                <a:gd name="connsiteX5" fmla="*/ 0 w 4663555"/>
                <a:gd name="connsiteY5" fmla="*/ 870664 h 870664"/>
                <a:gd name="connsiteX6" fmla="*/ 0 w 4663555"/>
                <a:gd name="connsiteY6" fmla="*/ 870664 h 870664"/>
                <a:gd name="connsiteX7" fmla="*/ 0 w 4663555"/>
                <a:gd name="connsiteY7" fmla="*/ 265422 h 870664"/>
                <a:gd name="connsiteX8" fmla="*/ 265422 w 4663555"/>
                <a:gd name="connsiteY8" fmla="*/ 0 h 870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3555" h="870664" extrusionOk="0">
                  <a:moveTo>
                    <a:pt x="265422" y="0"/>
                  </a:moveTo>
                  <a:cubicBezTo>
                    <a:pt x="2161667" y="-29835"/>
                    <a:pt x="2796876" y="89672"/>
                    <a:pt x="4663555" y="0"/>
                  </a:cubicBezTo>
                  <a:lnTo>
                    <a:pt x="4663555" y="0"/>
                  </a:lnTo>
                  <a:cubicBezTo>
                    <a:pt x="4647271" y="257101"/>
                    <a:pt x="4685994" y="504987"/>
                    <a:pt x="4663555" y="605242"/>
                  </a:cubicBezTo>
                  <a:cubicBezTo>
                    <a:pt x="4666520" y="772873"/>
                    <a:pt x="4554314" y="867338"/>
                    <a:pt x="4398133" y="870664"/>
                  </a:cubicBezTo>
                  <a:cubicBezTo>
                    <a:pt x="2928677" y="873960"/>
                    <a:pt x="788037" y="1022064"/>
                    <a:pt x="0" y="870664"/>
                  </a:cubicBezTo>
                  <a:lnTo>
                    <a:pt x="0" y="870664"/>
                  </a:lnTo>
                  <a:cubicBezTo>
                    <a:pt x="46827" y="616201"/>
                    <a:pt x="-5657" y="411069"/>
                    <a:pt x="0" y="265422"/>
                  </a:cubicBezTo>
                  <a:cubicBezTo>
                    <a:pt x="-2605" y="111114"/>
                    <a:pt x="131191" y="12269"/>
                    <a:pt x="265422"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endParaRPr>
            </a:p>
          </p:txBody>
        </p:sp>
        <p:sp>
          <p:nvSpPr>
            <p:cNvPr id="49" name="TextBox 48">
              <a:extLst>
                <a:ext uri="{FF2B5EF4-FFF2-40B4-BE49-F238E27FC236}">
                  <a16:creationId xmlns:a16="http://schemas.microsoft.com/office/drawing/2014/main" id="{FAF147ED-3E05-D480-6940-1C88EBF3E908}"/>
                </a:ext>
              </a:extLst>
            </p:cNvPr>
            <p:cNvSpPr txBox="1"/>
            <p:nvPr/>
          </p:nvSpPr>
          <p:spPr>
            <a:xfrm>
              <a:off x="1221582" y="4034389"/>
              <a:ext cx="4458391"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Maintaining a records table consisting of the patient’s diagnosis and medicines prescribes. </a:t>
              </a:r>
            </a:p>
          </p:txBody>
        </p:sp>
      </p:grpSp>
      <p:grpSp>
        <p:nvGrpSpPr>
          <p:cNvPr id="76" name="Group 75">
            <a:extLst>
              <a:ext uri="{FF2B5EF4-FFF2-40B4-BE49-F238E27FC236}">
                <a16:creationId xmlns:a16="http://schemas.microsoft.com/office/drawing/2014/main" id="{167543C3-B33F-2286-7B4A-C20FF89FE04C}"/>
              </a:ext>
            </a:extLst>
          </p:cNvPr>
          <p:cNvGrpSpPr/>
          <p:nvPr/>
        </p:nvGrpSpPr>
        <p:grpSpPr>
          <a:xfrm>
            <a:off x="2390086" y="4669214"/>
            <a:ext cx="7487926" cy="1015664"/>
            <a:chOff x="2345393" y="5214253"/>
            <a:chExt cx="7487926" cy="1015664"/>
          </a:xfrm>
        </p:grpSpPr>
        <p:sp>
          <p:nvSpPr>
            <p:cNvPr id="52" name="Round Diagonal Corner Rectangle 51">
              <a:extLst>
                <a:ext uri="{FF2B5EF4-FFF2-40B4-BE49-F238E27FC236}">
                  <a16:creationId xmlns:a16="http://schemas.microsoft.com/office/drawing/2014/main" id="{5415C819-E0CA-9E53-3C6F-ABFC12585B1D}"/>
                </a:ext>
              </a:extLst>
            </p:cNvPr>
            <p:cNvSpPr/>
            <p:nvPr/>
          </p:nvSpPr>
          <p:spPr>
            <a:xfrm>
              <a:off x="2345393" y="5214253"/>
              <a:ext cx="7487926" cy="1015664"/>
            </a:xfrm>
            <a:custGeom>
              <a:avLst/>
              <a:gdLst>
                <a:gd name="connsiteX0" fmla="*/ 309625 w 7487926"/>
                <a:gd name="connsiteY0" fmla="*/ 0 h 1015664"/>
                <a:gd name="connsiteX1" fmla="*/ 7487926 w 7487926"/>
                <a:gd name="connsiteY1" fmla="*/ 0 h 1015664"/>
                <a:gd name="connsiteX2" fmla="*/ 7487926 w 7487926"/>
                <a:gd name="connsiteY2" fmla="*/ 0 h 1015664"/>
                <a:gd name="connsiteX3" fmla="*/ 7487926 w 7487926"/>
                <a:gd name="connsiteY3" fmla="*/ 706039 h 1015664"/>
                <a:gd name="connsiteX4" fmla="*/ 7178301 w 7487926"/>
                <a:gd name="connsiteY4" fmla="*/ 1015664 h 1015664"/>
                <a:gd name="connsiteX5" fmla="*/ 0 w 7487926"/>
                <a:gd name="connsiteY5" fmla="*/ 1015664 h 1015664"/>
                <a:gd name="connsiteX6" fmla="*/ 0 w 7487926"/>
                <a:gd name="connsiteY6" fmla="*/ 1015664 h 1015664"/>
                <a:gd name="connsiteX7" fmla="*/ 0 w 7487926"/>
                <a:gd name="connsiteY7" fmla="*/ 309625 h 1015664"/>
                <a:gd name="connsiteX8" fmla="*/ 309625 w 7487926"/>
                <a:gd name="connsiteY8" fmla="*/ 0 h 101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7926" h="1015664" extrusionOk="0">
                  <a:moveTo>
                    <a:pt x="309625" y="0"/>
                  </a:moveTo>
                  <a:cubicBezTo>
                    <a:pt x="3660024" y="-29835"/>
                    <a:pt x="4094486" y="89672"/>
                    <a:pt x="7487926" y="0"/>
                  </a:cubicBezTo>
                  <a:lnTo>
                    <a:pt x="7487926" y="0"/>
                  </a:lnTo>
                  <a:cubicBezTo>
                    <a:pt x="7445894" y="87276"/>
                    <a:pt x="7452379" y="631336"/>
                    <a:pt x="7487926" y="706039"/>
                  </a:cubicBezTo>
                  <a:cubicBezTo>
                    <a:pt x="7489004" y="884689"/>
                    <a:pt x="7372914" y="1007477"/>
                    <a:pt x="7178301" y="1015664"/>
                  </a:cubicBezTo>
                  <a:cubicBezTo>
                    <a:pt x="4391453" y="1018960"/>
                    <a:pt x="2059585" y="1167064"/>
                    <a:pt x="0" y="1015664"/>
                  </a:cubicBezTo>
                  <a:lnTo>
                    <a:pt x="0" y="1015664"/>
                  </a:lnTo>
                  <a:cubicBezTo>
                    <a:pt x="-52600" y="700767"/>
                    <a:pt x="41918" y="598776"/>
                    <a:pt x="0" y="309625"/>
                  </a:cubicBezTo>
                  <a:cubicBezTo>
                    <a:pt x="-10754" y="106756"/>
                    <a:pt x="142862" y="4208"/>
                    <a:pt x="309625"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endParaRPr>
            </a:p>
          </p:txBody>
        </p:sp>
        <p:sp>
          <p:nvSpPr>
            <p:cNvPr id="53" name="TextBox 52">
              <a:extLst>
                <a:ext uri="{FF2B5EF4-FFF2-40B4-BE49-F238E27FC236}">
                  <a16:creationId xmlns:a16="http://schemas.microsoft.com/office/drawing/2014/main" id="{6BD82D45-46FC-7B35-3CFA-ED4F99FAEFD6}"/>
                </a:ext>
              </a:extLst>
            </p:cNvPr>
            <p:cNvSpPr txBox="1"/>
            <p:nvPr/>
          </p:nvSpPr>
          <p:spPr>
            <a:xfrm>
              <a:off x="2412683" y="5429697"/>
              <a:ext cx="7229779"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Overall ensuring that an accurate centralized database of all the necessary information is maintained and limit the incorrect entries as much as possible.</a:t>
              </a:r>
            </a:p>
          </p:txBody>
        </p:sp>
      </p:grpSp>
      <p:sp>
        <p:nvSpPr>
          <p:cNvPr id="63" name="TextBox 62">
            <a:extLst>
              <a:ext uri="{FF2B5EF4-FFF2-40B4-BE49-F238E27FC236}">
                <a16:creationId xmlns:a16="http://schemas.microsoft.com/office/drawing/2014/main" id="{11F0CC3B-6983-8FC0-DECC-16E36185FEC6}"/>
              </a:ext>
            </a:extLst>
          </p:cNvPr>
          <p:cNvSpPr txBox="1"/>
          <p:nvPr/>
        </p:nvSpPr>
        <p:spPr>
          <a:xfrm>
            <a:off x="5380170" y="-969645"/>
            <a:ext cx="1431661" cy="369332"/>
          </a:xfrm>
          <a:prstGeom prst="rect">
            <a:avLst/>
          </a:prstGeom>
          <a:noFill/>
        </p:spPr>
        <p:txBody>
          <a:bodyPr wrap="square" rtlCol="0">
            <a:spAutoFit/>
          </a:bodyPr>
          <a:lstStyle/>
          <a:p>
            <a:pPr algn="ctr"/>
            <a:r>
              <a:rPr lang="en-US" dirty="0">
                <a:solidFill>
                  <a:srgbClr val="FFFFFF"/>
                </a:solidFill>
                <a:latin typeface="Kanit Medium" pitchFamily="2" charset="-34"/>
                <a:ea typeface="Amazon Ember" panose="020B0603020204020204" pitchFamily="34" charset="0"/>
                <a:cs typeface="Kanit Medium" pitchFamily="2" charset="-34"/>
              </a:rPr>
              <a:t>Group 11</a:t>
            </a:r>
          </a:p>
        </p:txBody>
      </p:sp>
      <p:sp>
        <p:nvSpPr>
          <p:cNvPr id="2" name="TextBox 1">
            <a:extLst>
              <a:ext uri="{FF2B5EF4-FFF2-40B4-BE49-F238E27FC236}">
                <a16:creationId xmlns:a16="http://schemas.microsoft.com/office/drawing/2014/main" id="{7573916D-7D3C-AC23-659B-85CCCFD7A995}"/>
              </a:ext>
            </a:extLst>
          </p:cNvPr>
          <p:cNvSpPr txBox="1"/>
          <p:nvPr/>
        </p:nvSpPr>
        <p:spPr>
          <a:xfrm>
            <a:off x="20208733" y="513265"/>
            <a:ext cx="4278180" cy="523220"/>
          </a:xfrm>
          <a:prstGeom prst="rect">
            <a:avLst/>
          </a:prstGeom>
          <a:noFill/>
        </p:spPr>
        <p:txBody>
          <a:bodyPr wrap="square" rtlCol="0">
            <a:spAutoFit/>
          </a:bodyPr>
          <a:lstStyle/>
          <a:p>
            <a:r>
              <a:rPr lang="en-US" sz="2800" b="1" spc="300" dirty="0">
                <a:solidFill>
                  <a:schemeClr val="accent1">
                    <a:lumMod val="75000"/>
                  </a:schemeClr>
                </a:solidFill>
                <a:latin typeface="Kanit" pitchFamily="2" charset="-34"/>
                <a:ea typeface="Amazon Ember" panose="020B0603020204020204" pitchFamily="34" charset="0"/>
                <a:cs typeface="Kanit" pitchFamily="2" charset="-34"/>
              </a:rPr>
              <a:t>HIGH-LEVEL DESIGN</a:t>
            </a:r>
          </a:p>
        </p:txBody>
      </p:sp>
      <p:sp>
        <p:nvSpPr>
          <p:cNvPr id="71" name="Freeform 70">
            <a:extLst>
              <a:ext uri="{FF2B5EF4-FFF2-40B4-BE49-F238E27FC236}">
                <a16:creationId xmlns:a16="http://schemas.microsoft.com/office/drawing/2014/main" id="{2899DFDD-79B7-E662-7088-A8F4D9E47B80}"/>
              </a:ext>
            </a:extLst>
          </p:cNvPr>
          <p:cNvSpPr/>
          <p:nvPr/>
        </p:nvSpPr>
        <p:spPr>
          <a:xfrm rot="5400000">
            <a:off x="-9535525" y="-2737656"/>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0000">
                  <a:alpha val="32510"/>
                </a:srgbClr>
              </a:gs>
              <a:gs pos="100000">
                <a:schemeClr val="bg1">
                  <a:lumMod val="95000"/>
                  <a:alpha val="10941"/>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anit Medium" pitchFamily="2" charset="-34"/>
              <a:cs typeface="Kanit Medium" pitchFamily="2" charset="-34"/>
            </a:endParaRPr>
          </a:p>
        </p:txBody>
      </p:sp>
      <p:sp>
        <p:nvSpPr>
          <p:cNvPr id="72" name="Freeform 71">
            <a:extLst>
              <a:ext uri="{FF2B5EF4-FFF2-40B4-BE49-F238E27FC236}">
                <a16:creationId xmlns:a16="http://schemas.microsoft.com/office/drawing/2014/main" id="{6378CD33-083D-B62D-7FFA-777EB6948BAC}"/>
              </a:ext>
            </a:extLst>
          </p:cNvPr>
          <p:cNvSpPr/>
          <p:nvPr/>
        </p:nvSpPr>
        <p:spPr>
          <a:xfrm rot="16200000">
            <a:off x="18512776" y="1972924"/>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0000">
                  <a:alpha val="32510"/>
                </a:srgbClr>
              </a:gs>
              <a:gs pos="100000">
                <a:schemeClr val="bg1">
                  <a:lumMod val="95000"/>
                  <a:alpha val="10941"/>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anit Medium" pitchFamily="2" charset="-34"/>
              <a:cs typeface="Kanit Medium" pitchFamily="2" charset="-34"/>
            </a:endParaRPr>
          </a:p>
        </p:txBody>
      </p:sp>
      <p:grpSp>
        <p:nvGrpSpPr>
          <p:cNvPr id="77" name="Group 76">
            <a:extLst>
              <a:ext uri="{FF2B5EF4-FFF2-40B4-BE49-F238E27FC236}">
                <a16:creationId xmlns:a16="http://schemas.microsoft.com/office/drawing/2014/main" id="{557D139A-5921-C08D-362D-1D9AD83D0005}"/>
              </a:ext>
            </a:extLst>
          </p:cNvPr>
          <p:cNvGrpSpPr/>
          <p:nvPr/>
        </p:nvGrpSpPr>
        <p:grpSpPr>
          <a:xfrm>
            <a:off x="1045531" y="10769804"/>
            <a:ext cx="5726744" cy="595871"/>
            <a:chOff x="1045531" y="1562742"/>
            <a:chExt cx="5726744" cy="595871"/>
          </a:xfrm>
        </p:grpSpPr>
        <p:sp>
          <p:nvSpPr>
            <p:cNvPr id="78" name="Round Diagonal Corner Rectangle 77">
              <a:extLst>
                <a:ext uri="{FF2B5EF4-FFF2-40B4-BE49-F238E27FC236}">
                  <a16:creationId xmlns:a16="http://schemas.microsoft.com/office/drawing/2014/main" id="{90F3D6EB-9FDA-08B7-A270-EFFC522BD9D1}"/>
                </a:ext>
              </a:extLst>
            </p:cNvPr>
            <p:cNvSpPr/>
            <p:nvPr/>
          </p:nvSpPr>
          <p:spPr>
            <a:xfrm>
              <a:off x="1045531" y="1562742"/>
              <a:ext cx="5726744" cy="595871"/>
            </a:xfrm>
            <a:custGeom>
              <a:avLst/>
              <a:gdLst>
                <a:gd name="connsiteX0" fmla="*/ 181651 w 5726744"/>
                <a:gd name="connsiteY0" fmla="*/ 0 h 595871"/>
                <a:gd name="connsiteX1" fmla="*/ 763886 w 5726744"/>
                <a:gd name="connsiteY1" fmla="*/ 0 h 595871"/>
                <a:gd name="connsiteX2" fmla="*/ 1401571 w 5726744"/>
                <a:gd name="connsiteY2" fmla="*/ 0 h 595871"/>
                <a:gd name="connsiteX3" fmla="*/ 1983806 w 5726744"/>
                <a:gd name="connsiteY3" fmla="*/ 0 h 595871"/>
                <a:gd name="connsiteX4" fmla="*/ 2566041 w 5726744"/>
                <a:gd name="connsiteY4" fmla="*/ 0 h 595871"/>
                <a:gd name="connsiteX5" fmla="*/ 3314629 w 5726744"/>
                <a:gd name="connsiteY5" fmla="*/ 0 h 595871"/>
                <a:gd name="connsiteX6" fmla="*/ 4063216 w 5726744"/>
                <a:gd name="connsiteY6" fmla="*/ 0 h 595871"/>
                <a:gd name="connsiteX7" fmla="*/ 4590000 w 5726744"/>
                <a:gd name="connsiteY7" fmla="*/ 0 h 595871"/>
                <a:gd name="connsiteX8" fmla="*/ 5726744 w 5726744"/>
                <a:gd name="connsiteY8" fmla="*/ 0 h 595871"/>
                <a:gd name="connsiteX9" fmla="*/ 5726744 w 5726744"/>
                <a:gd name="connsiteY9" fmla="*/ 0 h 595871"/>
                <a:gd name="connsiteX10" fmla="*/ 5726744 w 5726744"/>
                <a:gd name="connsiteY10" fmla="*/ 414220 h 595871"/>
                <a:gd name="connsiteX11" fmla="*/ 5545093 w 5726744"/>
                <a:gd name="connsiteY11" fmla="*/ 595871 h 595871"/>
                <a:gd name="connsiteX12" fmla="*/ 4962858 w 5726744"/>
                <a:gd name="connsiteY12" fmla="*/ 595871 h 595871"/>
                <a:gd name="connsiteX13" fmla="*/ 4380623 w 5726744"/>
                <a:gd name="connsiteY13" fmla="*/ 595871 h 595871"/>
                <a:gd name="connsiteX14" fmla="*/ 3632036 w 5726744"/>
                <a:gd name="connsiteY14" fmla="*/ 595871 h 595871"/>
                <a:gd name="connsiteX15" fmla="*/ 2883448 w 5726744"/>
                <a:gd name="connsiteY15" fmla="*/ 595871 h 595871"/>
                <a:gd name="connsiteX16" fmla="*/ 2245763 w 5726744"/>
                <a:gd name="connsiteY16" fmla="*/ 595871 h 595871"/>
                <a:gd name="connsiteX17" fmla="*/ 1663528 w 5726744"/>
                <a:gd name="connsiteY17" fmla="*/ 595871 h 595871"/>
                <a:gd name="connsiteX18" fmla="*/ 1081293 w 5726744"/>
                <a:gd name="connsiteY18" fmla="*/ 595871 h 595871"/>
                <a:gd name="connsiteX19" fmla="*/ 0 w 5726744"/>
                <a:gd name="connsiteY19" fmla="*/ 595871 h 595871"/>
                <a:gd name="connsiteX20" fmla="*/ 0 w 5726744"/>
                <a:gd name="connsiteY20" fmla="*/ 595871 h 595871"/>
                <a:gd name="connsiteX21" fmla="*/ 0 w 5726744"/>
                <a:gd name="connsiteY21" fmla="*/ 181651 h 595871"/>
                <a:gd name="connsiteX22" fmla="*/ 181651 w 5726744"/>
                <a:gd name="connsiteY22" fmla="*/ 0 h 595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726744" h="595871" extrusionOk="0">
                  <a:moveTo>
                    <a:pt x="181651" y="0"/>
                  </a:moveTo>
                  <a:cubicBezTo>
                    <a:pt x="414742" y="15572"/>
                    <a:pt x="543120" y="-19420"/>
                    <a:pt x="763886" y="0"/>
                  </a:cubicBezTo>
                  <a:cubicBezTo>
                    <a:pt x="984653" y="19420"/>
                    <a:pt x="1227990" y="13005"/>
                    <a:pt x="1401571" y="0"/>
                  </a:cubicBezTo>
                  <a:cubicBezTo>
                    <a:pt x="1575153" y="-13005"/>
                    <a:pt x="1840767" y="15058"/>
                    <a:pt x="1983806" y="0"/>
                  </a:cubicBezTo>
                  <a:cubicBezTo>
                    <a:pt x="2126845" y="-15058"/>
                    <a:pt x="2412847" y="3240"/>
                    <a:pt x="2566041" y="0"/>
                  </a:cubicBezTo>
                  <a:cubicBezTo>
                    <a:pt x="2719235" y="-3240"/>
                    <a:pt x="3089195" y="-2587"/>
                    <a:pt x="3314629" y="0"/>
                  </a:cubicBezTo>
                  <a:cubicBezTo>
                    <a:pt x="3540063" y="2587"/>
                    <a:pt x="3695623" y="-31066"/>
                    <a:pt x="4063216" y="0"/>
                  </a:cubicBezTo>
                  <a:cubicBezTo>
                    <a:pt x="4430809" y="31066"/>
                    <a:pt x="4447536" y="18580"/>
                    <a:pt x="4590000" y="0"/>
                  </a:cubicBezTo>
                  <a:cubicBezTo>
                    <a:pt x="4732464" y="-18580"/>
                    <a:pt x="5265301" y="51996"/>
                    <a:pt x="5726744" y="0"/>
                  </a:cubicBezTo>
                  <a:lnTo>
                    <a:pt x="5726744" y="0"/>
                  </a:lnTo>
                  <a:cubicBezTo>
                    <a:pt x="5713461" y="168054"/>
                    <a:pt x="5724372" y="265875"/>
                    <a:pt x="5726744" y="414220"/>
                  </a:cubicBezTo>
                  <a:cubicBezTo>
                    <a:pt x="5723599" y="520907"/>
                    <a:pt x="5666243" y="602492"/>
                    <a:pt x="5545093" y="595871"/>
                  </a:cubicBezTo>
                  <a:cubicBezTo>
                    <a:pt x="5286459" y="612501"/>
                    <a:pt x="5105448" y="615075"/>
                    <a:pt x="4962858" y="595871"/>
                  </a:cubicBezTo>
                  <a:cubicBezTo>
                    <a:pt x="4820268" y="576667"/>
                    <a:pt x="4589626" y="582563"/>
                    <a:pt x="4380623" y="595871"/>
                  </a:cubicBezTo>
                  <a:cubicBezTo>
                    <a:pt x="4171621" y="609179"/>
                    <a:pt x="3885241" y="583931"/>
                    <a:pt x="3632036" y="595871"/>
                  </a:cubicBezTo>
                  <a:cubicBezTo>
                    <a:pt x="3378831" y="607811"/>
                    <a:pt x="3172394" y="595806"/>
                    <a:pt x="2883448" y="595871"/>
                  </a:cubicBezTo>
                  <a:cubicBezTo>
                    <a:pt x="2594502" y="595936"/>
                    <a:pt x="2472487" y="585189"/>
                    <a:pt x="2245763" y="595871"/>
                  </a:cubicBezTo>
                  <a:cubicBezTo>
                    <a:pt x="2019039" y="606553"/>
                    <a:pt x="1828069" y="584238"/>
                    <a:pt x="1663528" y="595871"/>
                  </a:cubicBezTo>
                  <a:cubicBezTo>
                    <a:pt x="1498988" y="607504"/>
                    <a:pt x="1250311" y="599509"/>
                    <a:pt x="1081293" y="595871"/>
                  </a:cubicBezTo>
                  <a:cubicBezTo>
                    <a:pt x="912276" y="592233"/>
                    <a:pt x="451016" y="570173"/>
                    <a:pt x="0" y="595871"/>
                  </a:cubicBezTo>
                  <a:lnTo>
                    <a:pt x="0" y="595871"/>
                  </a:lnTo>
                  <a:cubicBezTo>
                    <a:pt x="18516" y="505866"/>
                    <a:pt x="8143" y="370733"/>
                    <a:pt x="0" y="181651"/>
                  </a:cubicBezTo>
                  <a:cubicBezTo>
                    <a:pt x="-12512" y="83457"/>
                    <a:pt x="71779" y="-8543"/>
                    <a:pt x="181651"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79" name="TextBox 78">
              <a:extLst>
                <a:ext uri="{FF2B5EF4-FFF2-40B4-BE49-F238E27FC236}">
                  <a16:creationId xmlns:a16="http://schemas.microsoft.com/office/drawing/2014/main" id="{2690579A-1B31-FA26-20B3-E358F89F6B98}"/>
                </a:ext>
              </a:extLst>
            </p:cNvPr>
            <p:cNvSpPr txBox="1"/>
            <p:nvPr/>
          </p:nvSpPr>
          <p:spPr>
            <a:xfrm>
              <a:off x="1212294" y="1694202"/>
              <a:ext cx="5388530" cy="307777"/>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Designing table structures for the various segments in a hospital.</a:t>
              </a:r>
              <a:endParaRPr lang="en-US" sz="1400" dirty="0">
                <a:solidFill>
                  <a:schemeClr val="bg1">
                    <a:lumMod val="85000"/>
                  </a:schemeClr>
                </a:solidFill>
                <a:latin typeface="Kanit" pitchFamily="2" charset="-34"/>
                <a:cs typeface="Kanit" pitchFamily="2" charset="-34"/>
              </a:endParaRPr>
            </a:p>
          </p:txBody>
        </p:sp>
      </p:grpSp>
      <p:sp>
        <p:nvSpPr>
          <p:cNvPr id="80" name="TextBox 79">
            <a:extLst>
              <a:ext uri="{FF2B5EF4-FFF2-40B4-BE49-F238E27FC236}">
                <a16:creationId xmlns:a16="http://schemas.microsoft.com/office/drawing/2014/main" id="{28C8CD89-5054-93E8-7E7C-5A553C719C99}"/>
              </a:ext>
            </a:extLst>
          </p:cNvPr>
          <p:cNvSpPr txBox="1"/>
          <p:nvPr/>
        </p:nvSpPr>
        <p:spPr>
          <a:xfrm>
            <a:off x="1212294" y="10936436"/>
            <a:ext cx="1410291"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Defining Data</a:t>
            </a:r>
            <a:r>
              <a:rPr lang="en-US" sz="1400" dirty="0">
                <a:solidFill>
                  <a:schemeClr val="bg1">
                    <a:lumMod val="95000"/>
                  </a:schemeClr>
                </a:solidFill>
                <a:effectLst/>
                <a:latin typeface="Kanit Medium" pitchFamily="2" charset="-34"/>
                <a:cs typeface="Kanit Medium" pitchFamily="2" charset="-34"/>
              </a:rPr>
              <a:t> </a:t>
            </a:r>
            <a:endParaRPr lang="en-US" sz="1400" dirty="0">
              <a:solidFill>
                <a:schemeClr val="bg1">
                  <a:lumMod val="95000"/>
                </a:schemeClr>
              </a:solidFill>
              <a:latin typeface="Kanit Medium" pitchFamily="2" charset="-34"/>
              <a:cs typeface="Kanit Medium" pitchFamily="2" charset="-34"/>
            </a:endParaRPr>
          </a:p>
        </p:txBody>
      </p:sp>
      <p:sp>
        <p:nvSpPr>
          <p:cNvPr id="81" name="TextBox 80">
            <a:extLst>
              <a:ext uri="{FF2B5EF4-FFF2-40B4-BE49-F238E27FC236}">
                <a16:creationId xmlns:a16="http://schemas.microsoft.com/office/drawing/2014/main" id="{623DF8D2-DC6C-091B-8911-F70D0262FDD9}"/>
              </a:ext>
            </a:extLst>
          </p:cNvPr>
          <p:cNvSpPr txBox="1"/>
          <p:nvPr/>
        </p:nvSpPr>
        <p:spPr>
          <a:xfrm>
            <a:off x="1212294" y="11040969"/>
            <a:ext cx="1410291"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Inserting Data </a:t>
            </a:r>
            <a:endParaRPr lang="en-US" sz="1400" dirty="0">
              <a:solidFill>
                <a:schemeClr val="bg1">
                  <a:lumMod val="95000"/>
                </a:schemeClr>
              </a:solidFill>
              <a:latin typeface="Kanit Medium" pitchFamily="2" charset="-34"/>
              <a:cs typeface="Kanit Medium" pitchFamily="2" charset="-34"/>
            </a:endParaRPr>
          </a:p>
        </p:txBody>
      </p:sp>
      <p:grpSp>
        <p:nvGrpSpPr>
          <p:cNvPr id="82" name="Group 81">
            <a:extLst>
              <a:ext uri="{FF2B5EF4-FFF2-40B4-BE49-F238E27FC236}">
                <a16:creationId xmlns:a16="http://schemas.microsoft.com/office/drawing/2014/main" id="{54E81D60-0388-6F14-B570-D0898A00F211}"/>
              </a:ext>
            </a:extLst>
          </p:cNvPr>
          <p:cNvGrpSpPr/>
          <p:nvPr/>
        </p:nvGrpSpPr>
        <p:grpSpPr>
          <a:xfrm>
            <a:off x="1045531" y="10687445"/>
            <a:ext cx="8684258" cy="716571"/>
            <a:chOff x="1036442" y="2885870"/>
            <a:chExt cx="8684258" cy="716571"/>
          </a:xfrm>
        </p:grpSpPr>
        <p:sp>
          <p:nvSpPr>
            <p:cNvPr id="83" name="Round Diagonal Corner Rectangle 82">
              <a:extLst>
                <a:ext uri="{FF2B5EF4-FFF2-40B4-BE49-F238E27FC236}">
                  <a16:creationId xmlns:a16="http://schemas.microsoft.com/office/drawing/2014/main" id="{F8BB159E-887D-ABA4-E06C-D72BA9F2D1FE}"/>
                </a:ext>
              </a:extLst>
            </p:cNvPr>
            <p:cNvSpPr/>
            <p:nvPr/>
          </p:nvSpPr>
          <p:spPr>
            <a:xfrm>
              <a:off x="1036442" y="2885870"/>
              <a:ext cx="8684258" cy="716571"/>
            </a:xfrm>
            <a:custGeom>
              <a:avLst/>
              <a:gdLst>
                <a:gd name="connsiteX0" fmla="*/ 218447 w 8684258"/>
                <a:gd name="connsiteY0" fmla="*/ 0 h 716571"/>
                <a:gd name="connsiteX1" fmla="*/ 700347 w 8684258"/>
                <a:gd name="connsiteY1" fmla="*/ 0 h 716571"/>
                <a:gd name="connsiteX2" fmla="*/ 1266905 w 8684258"/>
                <a:gd name="connsiteY2" fmla="*/ 0 h 716571"/>
                <a:gd name="connsiteX3" fmla="*/ 1748805 w 8684258"/>
                <a:gd name="connsiteY3" fmla="*/ 0 h 716571"/>
                <a:gd name="connsiteX4" fmla="*/ 2230705 w 8684258"/>
                <a:gd name="connsiteY4" fmla="*/ 0 h 716571"/>
                <a:gd name="connsiteX5" fmla="*/ 2966579 w 8684258"/>
                <a:gd name="connsiteY5" fmla="*/ 0 h 716571"/>
                <a:gd name="connsiteX6" fmla="*/ 3702454 w 8684258"/>
                <a:gd name="connsiteY6" fmla="*/ 0 h 716571"/>
                <a:gd name="connsiteX7" fmla="*/ 4099696 w 8684258"/>
                <a:gd name="connsiteY7" fmla="*/ 0 h 716571"/>
                <a:gd name="connsiteX8" fmla="*/ 4666254 w 8684258"/>
                <a:gd name="connsiteY8" fmla="*/ 0 h 716571"/>
                <a:gd name="connsiteX9" fmla="*/ 5232812 w 8684258"/>
                <a:gd name="connsiteY9" fmla="*/ 0 h 716571"/>
                <a:gd name="connsiteX10" fmla="*/ 6053344 w 8684258"/>
                <a:gd name="connsiteY10" fmla="*/ 0 h 716571"/>
                <a:gd name="connsiteX11" fmla="*/ 6873877 w 8684258"/>
                <a:gd name="connsiteY11" fmla="*/ 0 h 716571"/>
                <a:gd name="connsiteX12" fmla="*/ 7355777 w 8684258"/>
                <a:gd name="connsiteY12" fmla="*/ 0 h 716571"/>
                <a:gd name="connsiteX13" fmla="*/ 8091651 w 8684258"/>
                <a:gd name="connsiteY13" fmla="*/ 0 h 716571"/>
                <a:gd name="connsiteX14" fmla="*/ 8684258 w 8684258"/>
                <a:gd name="connsiteY14" fmla="*/ 0 h 716571"/>
                <a:gd name="connsiteX15" fmla="*/ 8684258 w 8684258"/>
                <a:gd name="connsiteY15" fmla="*/ 0 h 716571"/>
                <a:gd name="connsiteX16" fmla="*/ 8684258 w 8684258"/>
                <a:gd name="connsiteY16" fmla="*/ 498124 h 716571"/>
                <a:gd name="connsiteX17" fmla="*/ 8465811 w 8684258"/>
                <a:gd name="connsiteY17" fmla="*/ 716571 h 716571"/>
                <a:gd name="connsiteX18" fmla="*/ 7899253 w 8684258"/>
                <a:gd name="connsiteY18" fmla="*/ 716571 h 716571"/>
                <a:gd name="connsiteX19" fmla="*/ 7417353 w 8684258"/>
                <a:gd name="connsiteY19" fmla="*/ 716571 h 716571"/>
                <a:gd name="connsiteX20" fmla="*/ 6766137 w 8684258"/>
                <a:gd name="connsiteY20" fmla="*/ 716571 h 716571"/>
                <a:gd name="connsiteX21" fmla="*/ 6114920 w 8684258"/>
                <a:gd name="connsiteY21" fmla="*/ 716571 h 716571"/>
                <a:gd name="connsiteX22" fmla="*/ 5717679 w 8684258"/>
                <a:gd name="connsiteY22" fmla="*/ 716571 h 716571"/>
                <a:gd name="connsiteX23" fmla="*/ 5235778 w 8684258"/>
                <a:gd name="connsiteY23" fmla="*/ 716571 h 716571"/>
                <a:gd name="connsiteX24" fmla="*/ 4415246 w 8684258"/>
                <a:gd name="connsiteY24" fmla="*/ 716571 h 716571"/>
                <a:gd name="connsiteX25" fmla="*/ 4018004 w 8684258"/>
                <a:gd name="connsiteY25" fmla="*/ 716571 h 716571"/>
                <a:gd name="connsiteX26" fmla="*/ 3282130 w 8684258"/>
                <a:gd name="connsiteY26" fmla="*/ 716571 h 716571"/>
                <a:gd name="connsiteX27" fmla="*/ 2800230 w 8684258"/>
                <a:gd name="connsiteY27" fmla="*/ 716571 h 716571"/>
                <a:gd name="connsiteX28" fmla="*/ 2064355 w 8684258"/>
                <a:gd name="connsiteY28" fmla="*/ 716571 h 716571"/>
                <a:gd name="connsiteX29" fmla="*/ 1243823 w 8684258"/>
                <a:gd name="connsiteY29" fmla="*/ 716571 h 716571"/>
                <a:gd name="connsiteX30" fmla="*/ 592607 w 8684258"/>
                <a:gd name="connsiteY30" fmla="*/ 716571 h 716571"/>
                <a:gd name="connsiteX31" fmla="*/ 0 w 8684258"/>
                <a:gd name="connsiteY31" fmla="*/ 716571 h 716571"/>
                <a:gd name="connsiteX32" fmla="*/ 0 w 8684258"/>
                <a:gd name="connsiteY32" fmla="*/ 716571 h 716571"/>
                <a:gd name="connsiteX33" fmla="*/ 0 w 8684258"/>
                <a:gd name="connsiteY33" fmla="*/ 218447 h 716571"/>
                <a:gd name="connsiteX34" fmla="*/ 218447 w 8684258"/>
                <a:gd name="connsiteY34" fmla="*/ 0 h 71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684258" h="716571" extrusionOk="0">
                  <a:moveTo>
                    <a:pt x="218447" y="0"/>
                  </a:moveTo>
                  <a:cubicBezTo>
                    <a:pt x="404511" y="-930"/>
                    <a:pt x="480638" y="-15079"/>
                    <a:pt x="700347" y="0"/>
                  </a:cubicBezTo>
                  <a:cubicBezTo>
                    <a:pt x="920056" y="15079"/>
                    <a:pt x="1024525" y="-1807"/>
                    <a:pt x="1266905" y="0"/>
                  </a:cubicBezTo>
                  <a:cubicBezTo>
                    <a:pt x="1509285" y="1807"/>
                    <a:pt x="1616087" y="6096"/>
                    <a:pt x="1748805" y="0"/>
                  </a:cubicBezTo>
                  <a:cubicBezTo>
                    <a:pt x="1881523" y="-6096"/>
                    <a:pt x="2095030" y="19769"/>
                    <a:pt x="2230705" y="0"/>
                  </a:cubicBezTo>
                  <a:cubicBezTo>
                    <a:pt x="2366380" y="-19769"/>
                    <a:pt x="2687272" y="27024"/>
                    <a:pt x="2966579" y="0"/>
                  </a:cubicBezTo>
                  <a:cubicBezTo>
                    <a:pt x="3245886" y="-27024"/>
                    <a:pt x="3461989" y="-15001"/>
                    <a:pt x="3702454" y="0"/>
                  </a:cubicBezTo>
                  <a:cubicBezTo>
                    <a:pt x="3942920" y="15001"/>
                    <a:pt x="3944094" y="-2395"/>
                    <a:pt x="4099696" y="0"/>
                  </a:cubicBezTo>
                  <a:cubicBezTo>
                    <a:pt x="4255298" y="2395"/>
                    <a:pt x="4535497" y="-21065"/>
                    <a:pt x="4666254" y="0"/>
                  </a:cubicBezTo>
                  <a:cubicBezTo>
                    <a:pt x="4797011" y="21065"/>
                    <a:pt x="5084425" y="6398"/>
                    <a:pt x="5232812" y="0"/>
                  </a:cubicBezTo>
                  <a:cubicBezTo>
                    <a:pt x="5381199" y="-6398"/>
                    <a:pt x="5796745" y="39588"/>
                    <a:pt x="6053344" y="0"/>
                  </a:cubicBezTo>
                  <a:cubicBezTo>
                    <a:pt x="6309943" y="-39588"/>
                    <a:pt x="6693379" y="-7550"/>
                    <a:pt x="6873877" y="0"/>
                  </a:cubicBezTo>
                  <a:cubicBezTo>
                    <a:pt x="7054375" y="7550"/>
                    <a:pt x="7207461" y="-12579"/>
                    <a:pt x="7355777" y="0"/>
                  </a:cubicBezTo>
                  <a:cubicBezTo>
                    <a:pt x="7504093" y="12579"/>
                    <a:pt x="7754672" y="-15144"/>
                    <a:pt x="8091651" y="0"/>
                  </a:cubicBezTo>
                  <a:cubicBezTo>
                    <a:pt x="8428630" y="15144"/>
                    <a:pt x="8450637" y="27281"/>
                    <a:pt x="8684258" y="0"/>
                  </a:cubicBezTo>
                  <a:lnTo>
                    <a:pt x="8684258" y="0"/>
                  </a:lnTo>
                  <a:cubicBezTo>
                    <a:pt x="8661324" y="168411"/>
                    <a:pt x="8678255" y="395726"/>
                    <a:pt x="8684258" y="498124"/>
                  </a:cubicBezTo>
                  <a:cubicBezTo>
                    <a:pt x="8708089" y="622294"/>
                    <a:pt x="8591745" y="711032"/>
                    <a:pt x="8465811" y="716571"/>
                  </a:cubicBezTo>
                  <a:cubicBezTo>
                    <a:pt x="8220278" y="709757"/>
                    <a:pt x="8087201" y="729898"/>
                    <a:pt x="7899253" y="716571"/>
                  </a:cubicBezTo>
                  <a:cubicBezTo>
                    <a:pt x="7711305" y="703244"/>
                    <a:pt x="7655098" y="712663"/>
                    <a:pt x="7417353" y="716571"/>
                  </a:cubicBezTo>
                  <a:cubicBezTo>
                    <a:pt x="7179608" y="720479"/>
                    <a:pt x="7064212" y="747345"/>
                    <a:pt x="6766137" y="716571"/>
                  </a:cubicBezTo>
                  <a:cubicBezTo>
                    <a:pt x="6468062" y="685797"/>
                    <a:pt x="6291436" y="748660"/>
                    <a:pt x="6114920" y="716571"/>
                  </a:cubicBezTo>
                  <a:cubicBezTo>
                    <a:pt x="5938404" y="684482"/>
                    <a:pt x="5878963" y="697566"/>
                    <a:pt x="5717679" y="716571"/>
                  </a:cubicBezTo>
                  <a:cubicBezTo>
                    <a:pt x="5556395" y="735576"/>
                    <a:pt x="5435202" y="706444"/>
                    <a:pt x="5235778" y="716571"/>
                  </a:cubicBezTo>
                  <a:cubicBezTo>
                    <a:pt x="5036354" y="726698"/>
                    <a:pt x="4771808" y="729370"/>
                    <a:pt x="4415246" y="716571"/>
                  </a:cubicBezTo>
                  <a:cubicBezTo>
                    <a:pt x="4058684" y="703772"/>
                    <a:pt x="4184901" y="699962"/>
                    <a:pt x="4018004" y="716571"/>
                  </a:cubicBezTo>
                  <a:cubicBezTo>
                    <a:pt x="3851107" y="733180"/>
                    <a:pt x="3620892" y="682103"/>
                    <a:pt x="3282130" y="716571"/>
                  </a:cubicBezTo>
                  <a:cubicBezTo>
                    <a:pt x="2943368" y="751039"/>
                    <a:pt x="2993755" y="713935"/>
                    <a:pt x="2800230" y="716571"/>
                  </a:cubicBezTo>
                  <a:cubicBezTo>
                    <a:pt x="2606705" y="719207"/>
                    <a:pt x="2409140" y="746753"/>
                    <a:pt x="2064355" y="716571"/>
                  </a:cubicBezTo>
                  <a:cubicBezTo>
                    <a:pt x="1719571" y="686389"/>
                    <a:pt x="1637846" y="729547"/>
                    <a:pt x="1243823" y="716571"/>
                  </a:cubicBezTo>
                  <a:cubicBezTo>
                    <a:pt x="849800" y="703595"/>
                    <a:pt x="915863" y="700792"/>
                    <a:pt x="592607" y="716571"/>
                  </a:cubicBezTo>
                  <a:cubicBezTo>
                    <a:pt x="269351" y="732350"/>
                    <a:pt x="191009" y="742894"/>
                    <a:pt x="0" y="716571"/>
                  </a:cubicBezTo>
                  <a:lnTo>
                    <a:pt x="0" y="716571"/>
                  </a:lnTo>
                  <a:cubicBezTo>
                    <a:pt x="5446" y="532694"/>
                    <a:pt x="-18982" y="364647"/>
                    <a:pt x="0" y="218447"/>
                  </a:cubicBezTo>
                  <a:cubicBezTo>
                    <a:pt x="-17731" y="79792"/>
                    <a:pt x="76529" y="-7898"/>
                    <a:pt x="218447"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84" name="TextBox 83">
              <a:extLst>
                <a:ext uri="{FF2B5EF4-FFF2-40B4-BE49-F238E27FC236}">
                  <a16:creationId xmlns:a16="http://schemas.microsoft.com/office/drawing/2014/main" id="{6D743E63-6231-4657-EAEA-33D57DEE3D5B}"/>
                </a:ext>
              </a:extLst>
            </p:cNvPr>
            <p:cNvSpPr txBox="1"/>
            <p:nvPr/>
          </p:nvSpPr>
          <p:spPr>
            <a:xfrm>
              <a:off x="1203205" y="3000831"/>
              <a:ext cx="8355133" cy="523220"/>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Inserting data in all the tables and keeping a track of all the patient history. Limiting incorrect entry by not only using check constraints but also by the use of stored procedures.</a:t>
              </a:r>
              <a:endParaRPr lang="en-US" sz="1400" dirty="0">
                <a:solidFill>
                  <a:schemeClr val="bg1">
                    <a:lumMod val="85000"/>
                  </a:schemeClr>
                </a:solidFill>
                <a:latin typeface="Kanit" pitchFamily="2" charset="-34"/>
                <a:cs typeface="Kanit" pitchFamily="2" charset="-34"/>
              </a:endParaRPr>
            </a:p>
          </p:txBody>
        </p:sp>
      </p:grpSp>
      <p:sp>
        <p:nvSpPr>
          <p:cNvPr id="85" name="TextBox 84">
            <a:extLst>
              <a:ext uri="{FF2B5EF4-FFF2-40B4-BE49-F238E27FC236}">
                <a16:creationId xmlns:a16="http://schemas.microsoft.com/office/drawing/2014/main" id="{7D58ADA1-C9AD-740A-8D2D-646E60719EE4}"/>
              </a:ext>
            </a:extLst>
          </p:cNvPr>
          <p:cNvSpPr txBox="1"/>
          <p:nvPr/>
        </p:nvSpPr>
        <p:spPr>
          <a:xfrm>
            <a:off x="1212294" y="11104183"/>
            <a:ext cx="1716644"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Advanced Queries</a:t>
            </a:r>
            <a:endParaRPr lang="en-US" sz="1400" dirty="0">
              <a:solidFill>
                <a:schemeClr val="bg1">
                  <a:lumMod val="95000"/>
                </a:schemeClr>
              </a:solidFill>
              <a:latin typeface="Kanit Medium" pitchFamily="2" charset="-34"/>
              <a:cs typeface="Kanit Medium" pitchFamily="2" charset="-34"/>
            </a:endParaRPr>
          </a:p>
        </p:txBody>
      </p:sp>
      <p:grpSp>
        <p:nvGrpSpPr>
          <p:cNvPr id="86" name="Group 85">
            <a:extLst>
              <a:ext uri="{FF2B5EF4-FFF2-40B4-BE49-F238E27FC236}">
                <a16:creationId xmlns:a16="http://schemas.microsoft.com/office/drawing/2014/main" id="{E5187586-D167-5241-D1E4-8F13989D351E}"/>
              </a:ext>
            </a:extLst>
          </p:cNvPr>
          <p:cNvGrpSpPr/>
          <p:nvPr/>
        </p:nvGrpSpPr>
        <p:grpSpPr>
          <a:xfrm>
            <a:off x="1045531" y="10623400"/>
            <a:ext cx="10184444" cy="932015"/>
            <a:chOff x="1045531" y="4126222"/>
            <a:chExt cx="10184444" cy="932015"/>
          </a:xfrm>
        </p:grpSpPr>
        <p:sp>
          <p:nvSpPr>
            <p:cNvPr id="87" name="Round Diagonal Corner Rectangle 86">
              <a:extLst>
                <a:ext uri="{FF2B5EF4-FFF2-40B4-BE49-F238E27FC236}">
                  <a16:creationId xmlns:a16="http://schemas.microsoft.com/office/drawing/2014/main" id="{9A79BDEF-A2BC-1FE1-2699-FA1A4BCA1575}"/>
                </a:ext>
              </a:extLst>
            </p:cNvPr>
            <p:cNvSpPr/>
            <p:nvPr/>
          </p:nvSpPr>
          <p:spPr>
            <a:xfrm>
              <a:off x="1045531" y="4126222"/>
              <a:ext cx="10184444" cy="932015"/>
            </a:xfrm>
            <a:custGeom>
              <a:avLst/>
              <a:gdLst>
                <a:gd name="connsiteX0" fmla="*/ 284125 w 10184444"/>
                <a:gd name="connsiteY0" fmla="*/ 0 h 932015"/>
                <a:gd name="connsiteX1" fmla="*/ 746140 w 10184444"/>
                <a:gd name="connsiteY1" fmla="*/ 0 h 932015"/>
                <a:gd name="connsiteX2" fmla="*/ 1307158 w 10184444"/>
                <a:gd name="connsiteY2" fmla="*/ 0 h 932015"/>
                <a:gd name="connsiteX3" fmla="*/ 1769173 w 10184444"/>
                <a:gd name="connsiteY3" fmla="*/ 0 h 932015"/>
                <a:gd name="connsiteX4" fmla="*/ 2231188 w 10184444"/>
                <a:gd name="connsiteY4" fmla="*/ 0 h 932015"/>
                <a:gd name="connsiteX5" fmla="*/ 2990212 w 10184444"/>
                <a:gd name="connsiteY5" fmla="*/ 0 h 932015"/>
                <a:gd name="connsiteX6" fmla="*/ 3749237 w 10184444"/>
                <a:gd name="connsiteY6" fmla="*/ 0 h 932015"/>
                <a:gd name="connsiteX7" fmla="*/ 4112248 w 10184444"/>
                <a:gd name="connsiteY7" fmla="*/ 0 h 932015"/>
                <a:gd name="connsiteX8" fmla="*/ 4673266 w 10184444"/>
                <a:gd name="connsiteY8" fmla="*/ 0 h 932015"/>
                <a:gd name="connsiteX9" fmla="*/ 5234284 w 10184444"/>
                <a:gd name="connsiteY9" fmla="*/ 0 h 932015"/>
                <a:gd name="connsiteX10" fmla="*/ 6092312 w 10184444"/>
                <a:gd name="connsiteY10" fmla="*/ 0 h 932015"/>
                <a:gd name="connsiteX11" fmla="*/ 6950340 w 10184444"/>
                <a:gd name="connsiteY11" fmla="*/ 0 h 932015"/>
                <a:gd name="connsiteX12" fmla="*/ 7412355 w 10184444"/>
                <a:gd name="connsiteY12" fmla="*/ 0 h 932015"/>
                <a:gd name="connsiteX13" fmla="*/ 8171379 w 10184444"/>
                <a:gd name="connsiteY13" fmla="*/ 0 h 932015"/>
                <a:gd name="connsiteX14" fmla="*/ 8831400 w 10184444"/>
                <a:gd name="connsiteY14" fmla="*/ 0 h 932015"/>
                <a:gd name="connsiteX15" fmla="*/ 10184444 w 10184444"/>
                <a:gd name="connsiteY15" fmla="*/ 0 h 932015"/>
                <a:gd name="connsiteX16" fmla="*/ 10184444 w 10184444"/>
                <a:gd name="connsiteY16" fmla="*/ 0 h 932015"/>
                <a:gd name="connsiteX17" fmla="*/ 10184444 w 10184444"/>
                <a:gd name="connsiteY17" fmla="*/ 647890 h 932015"/>
                <a:gd name="connsiteX18" fmla="*/ 9900319 w 10184444"/>
                <a:gd name="connsiteY18" fmla="*/ 932015 h 932015"/>
                <a:gd name="connsiteX19" fmla="*/ 9438304 w 10184444"/>
                <a:gd name="connsiteY19" fmla="*/ 932015 h 932015"/>
                <a:gd name="connsiteX20" fmla="*/ 8778283 w 10184444"/>
                <a:gd name="connsiteY20" fmla="*/ 932015 h 932015"/>
                <a:gd name="connsiteX21" fmla="*/ 8118262 w 10184444"/>
                <a:gd name="connsiteY21" fmla="*/ 932015 h 932015"/>
                <a:gd name="connsiteX22" fmla="*/ 7755250 w 10184444"/>
                <a:gd name="connsiteY22" fmla="*/ 932015 h 932015"/>
                <a:gd name="connsiteX23" fmla="*/ 7293235 w 10184444"/>
                <a:gd name="connsiteY23" fmla="*/ 932015 h 932015"/>
                <a:gd name="connsiteX24" fmla="*/ 6435207 w 10184444"/>
                <a:gd name="connsiteY24" fmla="*/ 932015 h 932015"/>
                <a:gd name="connsiteX25" fmla="*/ 6072196 w 10184444"/>
                <a:gd name="connsiteY25" fmla="*/ 932015 h 932015"/>
                <a:gd name="connsiteX26" fmla="*/ 5313171 w 10184444"/>
                <a:gd name="connsiteY26" fmla="*/ 932015 h 932015"/>
                <a:gd name="connsiteX27" fmla="*/ 4851156 w 10184444"/>
                <a:gd name="connsiteY27" fmla="*/ 932015 h 932015"/>
                <a:gd name="connsiteX28" fmla="*/ 4092132 w 10184444"/>
                <a:gd name="connsiteY28" fmla="*/ 932015 h 932015"/>
                <a:gd name="connsiteX29" fmla="*/ 3234104 w 10184444"/>
                <a:gd name="connsiteY29" fmla="*/ 932015 h 932015"/>
                <a:gd name="connsiteX30" fmla="*/ 2574083 w 10184444"/>
                <a:gd name="connsiteY30" fmla="*/ 932015 h 932015"/>
                <a:gd name="connsiteX31" fmla="*/ 2013065 w 10184444"/>
                <a:gd name="connsiteY31" fmla="*/ 932015 h 932015"/>
                <a:gd name="connsiteX32" fmla="*/ 1650053 w 10184444"/>
                <a:gd name="connsiteY32" fmla="*/ 932015 h 932015"/>
                <a:gd name="connsiteX33" fmla="*/ 792026 w 10184444"/>
                <a:gd name="connsiteY33" fmla="*/ 932015 h 932015"/>
                <a:gd name="connsiteX34" fmla="*/ 0 w 10184444"/>
                <a:gd name="connsiteY34" fmla="*/ 932015 h 932015"/>
                <a:gd name="connsiteX35" fmla="*/ 0 w 10184444"/>
                <a:gd name="connsiteY35" fmla="*/ 932015 h 932015"/>
                <a:gd name="connsiteX36" fmla="*/ 0 w 10184444"/>
                <a:gd name="connsiteY36" fmla="*/ 284125 h 932015"/>
                <a:gd name="connsiteX37" fmla="*/ 284125 w 10184444"/>
                <a:gd name="connsiteY37" fmla="*/ 0 h 9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184444" h="932015" extrusionOk="0">
                  <a:moveTo>
                    <a:pt x="284125" y="0"/>
                  </a:moveTo>
                  <a:cubicBezTo>
                    <a:pt x="480929" y="2739"/>
                    <a:pt x="607524" y="-12667"/>
                    <a:pt x="746140" y="0"/>
                  </a:cubicBezTo>
                  <a:cubicBezTo>
                    <a:pt x="884756" y="12667"/>
                    <a:pt x="1181725" y="-4140"/>
                    <a:pt x="1307158" y="0"/>
                  </a:cubicBezTo>
                  <a:cubicBezTo>
                    <a:pt x="1432591" y="4140"/>
                    <a:pt x="1565467" y="-218"/>
                    <a:pt x="1769173" y="0"/>
                  </a:cubicBezTo>
                  <a:cubicBezTo>
                    <a:pt x="1972879" y="218"/>
                    <a:pt x="2047480" y="-22152"/>
                    <a:pt x="2231188" y="0"/>
                  </a:cubicBezTo>
                  <a:cubicBezTo>
                    <a:pt x="2414896" y="22152"/>
                    <a:pt x="2747549" y="-32728"/>
                    <a:pt x="2990212" y="0"/>
                  </a:cubicBezTo>
                  <a:cubicBezTo>
                    <a:pt x="3232875" y="32728"/>
                    <a:pt x="3523334" y="-2744"/>
                    <a:pt x="3749237" y="0"/>
                  </a:cubicBezTo>
                  <a:cubicBezTo>
                    <a:pt x="3975140" y="2744"/>
                    <a:pt x="3940760" y="10539"/>
                    <a:pt x="4112248" y="0"/>
                  </a:cubicBezTo>
                  <a:cubicBezTo>
                    <a:pt x="4283736" y="-10539"/>
                    <a:pt x="4511114" y="-13826"/>
                    <a:pt x="4673266" y="0"/>
                  </a:cubicBezTo>
                  <a:cubicBezTo>
                    <a:pt x="4835418" y="13826"/>
                    <a:pt x="5052439" y="11612"/>
                    <a:pt x="5234284" y="0"/>
                  </a:cubicBezTo>
                  <a:cubicBezTo>
                    <a:pt x="5416129" y="-11612"/>
                    <a:pt x="5794728" y="-19596"/>
                    <a:pt x="6092312" y="0"/>
                  </a:cubicBezTo>
                  <a:cubicBezTo>
                    <a:pt x="6389896" y="19596"/>
                    <a:pt x="6711220" y="-20822"/>
                    <a:pt x="6950340" y="0"/>
                  </a:cubicBezTo>
                  <a:cubicBezTo>
                    <a:pt x="7189460" y="20822"/>
                    <a:pt x="7240921" y="21297"/>
                    <a:pt x="7412355" y="0"/>
                  </a:cubicBezTo>
                  <a:cubicBezTo>
                    <a:pt x="7583790" y="-21297"/>
                    <a:pt x="7811930" y="32594"/>
                    <a:pt x="8171379" y="0"/>
                  </a:cubicBezTo>
                  <a:cubicBezTo>
                    <a:pt x="8530828" y="-32594"/>
                    <a:pt x="8618166" y="-14285"/>
                    <a:pt x="8831400" y="0"/>
                  </a:cubicBezTo>
                  <a:cubicBezTo>
                    <a:pt x="9044634" y="14285"/>
                    <a:pt x="9654466" y="24377"/>
                    <a:pt x="10184444" y="0"/>
                  </a:cubicBezTo>
                  <a:lnTo>
                    <a:pt x="10184444" y="0"/>
                  </a:lnTo>
                  <a:cubicBezTo>
                    <a:pt x="10174890" y="273894"/>
                    <a:pt x="10188252" y="368225"/>
                    <a:pt x="10184444" y="647890"/>
                  </a:cubicBezTo>
                  <a:cubicBezTo>
                    <a:pt x="10178135" y="804199"/>
                    <a:pt x="10069001" y="931221"/>
                    <a:pt x="9900319" y="932015"/>
                  </a:cubicBezTo>
                  <a:cubicBezTo>
                    <a:pt x="9693026" y="953808"/>
                    <a:pt x="9621160" y="914769"/>
                    <a:pt x="9438304" y="932015"/>
                  </a:cubicBezTo>
                  <a:cubicBezTo>
                    <a:pt x="9255448" y="949261"/>
                    <a:pt x="9054814" y="900139"/>
                    <a:pt x="8778283" y="932015"/>
                  </a:cubicBezTo>
                  <a:cubicBezTo>
                    <a:pt x="8501752" y="963891"/>
                    <a:pt x="8422825" y="918934"/>
                    <a:pt x="8118262" y="932015"/>
                  </a:cubicBezTo>
                  <a:cubicBezTo>
                    <a:pt x="7813699" y="945096"/>
                    <a:pt x="7929099" y="927164"/>
                    <a:pt x="7755250" y="932015"/>
                  </a:cubicBezTo>
                  <a:cubicBezTo>
                    <a:pt x="7581401" y="936866"/>
                    <a:pt x="7494274" y="951750"/>
                    <a:pt x="7293235" y="932015"/>
                  </a:cubicBezTo>
                  <a:cubicBezTo>
                    <a:pt x="7092196" y="912280"/>
                    <a:pt x="6859920" y="922305"/>
                    <a:pt x="6435207" y="932015"/>
                  </a:cubicBezTo>
                  <a:cubicBezTo>
                    <a:pt x="6010494" y="941725"/>
                    <a:pt x="6170303" y="925680"/>
                    <a:pt x="6072196" y="932015"/>
                  </a:cubicBezTo>
                  <a:cubicBezTo>
                    <a:pt x="5974089" y="938350"/>
                    <a:pt x="5597660" y="943130"/>
                    <a:pt x="5313171" y="932015"/>
                  </a:cubicBezTo>
                  <a:cubicBezTo>
                    <a:pt x="5028682" y="920900"/>
                    <a:pt x="5046063" y="914748"/>
                    <a:pt x="4851156" y="932015"/>
                  </a:cubicBezTo>
                  <a:cubicBezTo>
                    <a:pt x="4656249" y="949282"/>
                    <a:pt x="4362877" y="903388"/>
                    <a:pt x="4092132" y="932015"/>
                  </a:cubicBezTo>
                  <a:cubicBezTo>
                    <a:pt x="3821387" y="960642"/>
                    <a:pt x="3611923" y="924495"/>
                    <a:pt x="3234104" y="932015"/>
                  </a:cubicBezTo>
                  <a:cubicBezTo>
                    <a:pt x="2856285" y="939535"/>
                    <a:pt x="2786686" y="947049"/>
                    <a:pt x="2574083" y="932015"/>
                  </a:cubicBezTo>
                  <a:cubicBezTo>
                    <a:pt x="2361480" y="916981"/>
                    <a:pt x="2245181" y="958559"/>
                    <a:pt x="2013065" y="932015"/>
                  </a:cubicBezTo>
                  <a:cubicBezTo>
                    <a:pt x="1780949" y="905471"/>
                    <a:pt x="1812646" y="926837"/>
                    <a:pt x="1650053" y="932015"/>
                  </a:cubicBezTo>
                  <a:cubicBezTo>
                    <a:pt x="1487460" y="937193"/>
                    <a:pt x="1205346" y="911917"/>
                    <a:pt x="792026" y="932015"/>
                  </a:cubicBezTo>
                  <a:cubicBezTo>
                    <a:pt x="378706" y="952113"/>
                    <a:pt x="314881" y="901294"/>
                    <a:pt x="0" y="932015"/>
                  </a:cubicBezTo>
                  <a:lnTo>
                    <a:pt x="0" y="932015"/>
                  </a:lnTo>
                  <a:cubicBezTo>
                    <a:pt x="-10008" y="744519"/>
                    <a:pt x="-29325" y="528024"/>
                    <a:pt x="0" y="284125"/>
                  </a:cubicBezTo>
                  <a:cubicBezTo>
                    <a:pt x="-28742" y="137123"/>
                    <a:pt x="143837" y="-18019"/>
                    <a:pt x="284125"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88" name="TextBox 87">
              <a:extLst>
                <a:ext uri="{FF2B5EF4-FFF2-40B4-BE49-F238E27FC236}">
                  <a16:creationId xmlns:a16="http://schemas.microsoft.com/office/drawing/2014/main" id="{464D3C4C-462C-25ED-6671-BC7C9AC634D8}"/>
                </a:ext>
              </a:extLst>
            </p:cNvPr>
            <p:cNvSpPr txBox="1"/>
            <p:nvPr/>
          </p:nvSpPr>
          <p:spPr>
            <a:xfrm>
              <a:off x="1212294" y="4241183"/>
              <a:ext cx="9746219" cy="738664"/>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Used stored procedures to display availability of doctors &amp; rooms and to limit incorrect entries. Created a UDF that calculates the entire bill and adjusts the insurance coverage. Created triggers for change in appointment date and time and the address of the patient. Encrypted the contact no of the patient. </a:t>
              </a:r>
              <a:endParaRPr lang="en-US" sz="1400" dirty="0">
                <a:solidFill>
                  <a:schemeClr val="bg1">
                    <a:lumMod val="85000"/>
                  </a:schemeClr>
                </a:solidFill>
                <a:latin typeface="Kanit" pitchFamily="2" charset="-34"/>
                <a:cs typeface="Kanit" pitchFamily="2" charset="-34"/>
              </a:endParaRPr>
            </a:p>
          </p:txBody>
        </p:sp>
      </p:grpSp>
      <p:sp>
        <p:nvSpPr>
          <p:cNvPr id="89" name="TextBox 88">
            <a:extLst>
              <a:ext uri="{FF2B5EF4-FFF2-40B4-BE49-F238E27FC236}">
                <a16:creationId xmlns:a16="http://schemas.microsoft.com/office/drawing/2014/main" id="{85D69358-8B6F-F318-7D7B-5413E795BE50}"/>
              </a:ext>
            </a:extLst>
          </p:cNvPr>
          <p:cNvSpPr txBox="1"/>
          <p:nvPr/>
        </p:nvSpPr>
        <p:spPr>
          <a:xfrm>
            <a:off x="1212294" y="10959556"/>
            <a:ext cx="835581"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Billing </a:t>
            </a:r>
            <a:endParaRPr lang="en-US" sz="1400" dirty="0">
              <a:solidFill>
                <a:schemeClr val="bg1">
                  <a:lumMod val="95000"/>
                </a:schemeClr>
              </a:solidFill>
              <a:latin typeface="Kanit Medium" pitchFamily="2" charset="-34"/>
              <a:cs typeface="Kanit Medium" pitchFamily="2" charset="-34"/>
            </a:endParaRPr>
          </a:p>
        </p:txBody>
      </p:sp>
      <p:grpSp>
        <p:nvGrpSpPr>
          <p:cNvPr id="90" name="Group 89">
            <a:extLst>
              <a:ext uri="{FF2B5EF4-FFF2-40B4-BE49-F238E27FC236}">
                <a16:creationId xmlns:a16="http://schemas.microsoft.com/office/drawing/2014/main" id="{E35F78FA-FF05-63DA-F220-22ACBAE7677D}"/>
              </a:ext>
            </a:extLst>
          </p:cNvPr>
          <p:cNvGrpSpPr/>
          <p:nvPr/>
        </p:nvGrpSpPr>
        <p:grpSpPr>
          <a:xfrm>
            <a:off x="1045531" y="10733731"/>
            <a:ext cx="10184444" cy="792944"/>
            <a:chOff x="1045531" y="5609153"/>
            <a:chExt cx="10184444" cy="792944"/>
          </a:xfrm>
        </p:grpSpPr>
        <p:sp>
          <p:nvSpPr>
            <p:cNvPr id="91" name="Round Diagonal Corner Rectangle 90">
              <a:extLst>
                <a:ext uri="{FF2B5EF4-FFF2-40B4-BE49-F238E27FC236}">
                  <a16:creationId xmlns:a16="http://schemas.microsoft.com/office/drawing/2014/main" id="{8E46802C-7201-B022-7B51-84A639F34758}"/>
                </a:ext>
              </a:extLst>
            </p:cNvPr>
            <p:cNvSpPr/>
            <p:nvPr/>
          </p:nvSpPr>
          <p:spPr>
            <a:xfrm>
              <a:off x="1045531" y="5609153"/>
              <a:ext cx="10184444" cy="792944"/>
            </a:xfrm>
            <a:custGeom>
              <a:avLst/>
              <a:gdLst>
                <a:gd name="connsiteX0" fmla="*/ 241729 w 10184444"/>
                <a:gd name="connsiteY0" fmla="*/ 0 h 792944"/>
                <a:gd name="connsiteX1" fmla="*/ 705722 w 10184444"/>
                <a:gd name="connsiteY1" fmla="*/ 0 h 792944"/>
                <a:gd name="connsiteX2" fmla="*/ 1269143 w 10184444"/>
                <a:gd name="connsiteY2" fmla="*/ 0 h 792944"/>
                <a:gd name="connsiteX3" fmla="*/ 1733136 w 10184444"/>
                <a:gd name="connsiteY3" fmla="*/ 0 h 792944"/>
                <a:gd name="connsiteX4" fmla="*/ 2197130 w 10184444"/>
                <a:gd name="connsiteY4" fmla="*/ 0 h 792944"/>
                <a:gd name="connsiteX5" fmla="*/ 2959404 w 10184444"/>
                <a:gd name="connsiteY5" fmla="*/ 0 h 792944"/>
                <a:gd name="connsiteX6" fmla="*/ 3721679 w 10184444"/>
                <a:gd name="connsiteY6" fmla="*/ 0 h 792944"/>
                <a:gd name="connsiteX7" fmla="*/ 4086245 w 10184444"/>
                <a:gd name="connsiteY7" fmla="*/ 0 h 792944"/>
                <a:gd name="connsiteX8" fmla="*/ 4649666 w 10184444"/>
                <a:gd name="connsiteY8" fmla="*/ 0 h 792944"/>
                <a:gd name="connsiteX9" fmla="*/ 5213086 w 10184444"/>
                <a:gd name="connsiteY9" fmla="*/ 0 h 792944"/>
                <a:gd name="connsiteX10" fmla="*/ 6074788 w 10184444"/>
                <a:gd name="connsiteY10" fmla="*/ 0 h 792944"/>
                <a:gd name="connsiteX11" fmla="*/ 6936490 w 10184444"/>
                <a:gd name="connsiteY11" fmla="*/ 0 h 792944"/>
                <a:gd name="connsiteX12" fmla="*/ 7400484 w 10184444"/>
                <a:gd name="connsiteY12" fmla="*/ 0 h 792944"/>
                <a:gd name="connsiteX13" fmla="*/ 8162759 w 10184444"/>
                <a:gd name="connsiteY13" fmla="*/ 0 h 792944"/>
                <a:gd name="connsiteX14" fmla="*/ 8825606 w 10184444"/>
                <a:gd name="connsiteY14" fmla="*/ 0 h 792944"/>
                <a:gd name="connsiteX15" fmla="*/ 10184444 w 10184444"/>
                <a:gd name="connsiteY15" fmla="*/ 0 h 792944"/>
                <a:gd name="connsiteX16" fmla="*/ 10184444 w 10184444"/>
                <a:gd name="connsiteY16" fmla="*/ 0 h 792944"/>
                <a:gd name="connsiteX17" fmla="*/ 10184444 w 10184444"/>
                <a:gd name="connsiteY17" fmla="*/ 551215 h 792944"/>
                <a:gd name="connsiteX18" fmla="*/ 9942715 w 10184444"/>
                <a:gd name="connsiteY18" fmla="*/ 792944 h 792944"/>
                <a:gd name="connsiteX19" fmla="*/ 9478722 w 10184444"/>
                <a:gd name="connsiteY19" fmla="*/ 792944 h 792944"/>
                <a:gd name="connsiteX20" fmla="*/ 8815874 w 10184444"/>
                <a:gd name="connsiteY20" fmla="*/ 792944 h 792944"/>
                <a:gd name="connsiteX21" fmla="*/ 8153026 w 10184444"/>
                <a:gd name="connsiteY21" fmla="*/ 792944 h 792944"/>
                <a:gd name="connsiteX22" fmla="*/ 7788460 w 10184444"/>
                <a:gd name="connsiteY22" fmla="*/ 792944 h 792944"/>
                <a:gd name="connsiteX23" fmla="*/ 7324467 w 10184444"/>
                <a:gd name="connsiteY23" fmla="*/ 792944 h 792944"/>
                <a:gd name="connsiteX24" fmla="*/ 6462765 w 10184444"/>
                <a:gd name="connsiteY24" fmla="*/ 792944 h 792944"/>
                <a:gd name="connsiteX25" fmla="*/ 6098199 w 10184444"/>
                <a:gd name="connsiteY25" fmla="*/ 792944 h 792944"/>
                <a:gd name="connsiteX26" fmla="*/ 5335924 w 10184444"/>
                <a:gd name="connsiteY26" fmla="*/ 792944 h 792944"/>
                <a:gd name="connsiteX27" fmla="*/ 4871930 w 10184444"/>
                <a:gd name="connsiteY27" fmla="*/ 792944 h 792944"/>
                <a:gd name="connsiteX28" fmla="*/ 4109656 w 10184444"/>
                <a:gd name="connsiteY28" fmla="*/ 792944 h 792944"/>
                <a:gd name="connsiteX29" fmla="*/ 3247954 w 10184444"/>
                <a:gd name="connsiteY29" fmla="*/ 792944 h 792944"/>
                <a:gd name="connsiteX30" fmla="*/ 2585106 w 10184444"/>
                <a:gd name="connsiteY30" fmla="*/ 792944 h 792944"/>
                <a:gd name="connsiteX31" fmla="*/ 2021685 w 10184444"/>
                <a:gd name="connsiteY31" fmla="*/ 792944 h 792944"/>
                <a:gd name="connsiteX32" fmla="*/ 1657119 w 10184444"/>
                <a:gd name="connsiteY32" fmla="*/ 792944 h 792944"/>
                <a:gd name="connsiteX33" fmla="*/ 795417 w 10184444"/>
                <a:gd name="connsiteY33" fmla="*/ 792944 h 792944"/>
                <a:gd name="connsiteX34" fmla="*/ 0 w 10184444"/>
                <a:gd name="connsiteY34" fmla="*/ 792944 h 792944"/>
                <a:gd name="connsiteX35" fmla="*/ 0 w 10184444"/>
                <a:gd name="connsiteY35" fmla="*/ 792944 h 792944"/>
                <a:gd name="connsiteX36" fmla="*/ 0 w 10184444"/>
                <a:gd name="connsiteY36" fmla="*/ 241729 h 792944"/>
                <a:gd name="connsiteX37" fmla="*/ 241729 w 10184444"/>
                <a:gd name="connsiteY37" fmla="*/ 0 h 79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184444" h="792944" extrusionOk="0">
                  <a:moveTo>
                    <a:pt x="241729" y="0"/>
                  </a:moveTo>
                  <a:cubicBezTo>
                    <a:pt x="363038" y="-12919"/>
                    <a:pt x="567398" y="-6553"/>
                    <a:pt x="705722" y="0"/>
                  </a:cubicBezTo>
                  <a:cubicBezTo>
                    <a:pt x="844046" y="6553"/>
                    <a:pt x="1155946" y="-24692"/>
                    <a:pt x="1269143" y="0"/>
                  </a:cubicBezTo>
                  <a:cubicBezTo>
                    <a:pt x="1382340" y="24692"/>
                    <a:pt x="1551427" y="18881"/>
                    <a:pt x="1733136" y="0"/>
                  </a:cubicBezTo>
                  <a:cubicBezTo>
                    <a:pt x="1914845" y="-18881"/>
                    <a:pt x="2019181" y="6784"/>
                    <a:pt x="2197130" y="0"/>
                  </a:cubicBezTo>
                  <a:cubicBezTo>
                    <a:pt x="2375079" y="-6784"/>
                    <a:pt x="2806720" y="28073"/>
                    <a:pt x="2959404" y="0"/>
                  </a:cubicBezTo>
                  <a:cubicBezTo>
                    <a:pt x="3112088" y="-28073"/>
                    <a:pt x="3478221" y="-17906"/>
                    <a:pt x="3721679" y="0"/>
                  </a:cubicBezTo>
                  <a:cubicBezTo>
                    <a:pt x="3965138" y="17906"/>
                    <a:pt x="3957635" y="2345"/>
                    <a:pt x="4086245" y="0"/>
                  </a:cubicBezTo>
                  <a:cubicBezTo>
                    <a:pt x="4214855" y="-2345"/>
                    <a:pt x="4508328" y="427"/>
                    <a:pt x="4649666" y="0"/>
                  </a:cubicBezTo>
                  <a:cubicBezTo>
                    <a:pt x="4791004" y="-427"/>
                    <a:pt x="5079045" y="-3153"/>
                    <a:pt x="5213086" y="0"/>
                  </a:cubicBezTo>
                  <a:cubicBezTo>
                    <a:pt x="5347127" y="3153"/>
                    <a:pt x="5787298" y="42927"/>
                    <a:pt x="6074788" y="0"/>
                  </a:cubicBezTo>
                  <a:cubicBezTo>
                    <a:pt x="6362278" y="-42927"/>
                    <a:pt x="6555365" y="31196"/>
                    <a:pt x="6936490" y="0"/>
                  </a:cubicBezTo>
                  <a:cubicBezTo>
                    <a:pt x="7317615" y="-31196"/>
                    <a:pt x="7202318" y="-10478"/>
                    <a:pt x="7400484" y="0"/>
                  </a:cubicBezTo>
                  <a:cubicBezTo>
                    <a:pt x="7598650" y="10478"/>
                    <a:pt x="7871176" y="20527"/>
                    <a:pt x="8162759" y="0"/>
                  </a:cubicBezTo>
                  <a:cubicBezTo>
                    <a:pt x="8454342" y="-20527"/>
                    <a:pt x="8597006" y="-30170"/>
                    <a:pt x="8825606" y="0"/>
                  </a:cubicBezTo>
                  <a:cubicBezTo>
                    <a:pt x="9054206" y="30170"/>
                    <a:pt x="9867996" y="14137"/>
                    <a:pt x="10184444" y="0"/>
                  </a:cubicBezTo>
                  <a:lnTo>
                    <a:pt x="10184444" y="0"/>
                  </a:lnTo>
                  <a:cubicBezTo>
                    <a:pt x="10160575" y="200432"/>
                    <a:pt x="10203780" y="425026"/>
                    <a:pt x="10184444" y="551215"/>
                  </a:cubicBezTo>
                  <a:cubicBezTo>
                    <a:pt x="10156637" y="682035"/>
                    <a:pt x="10085231" y="792336"/>
                    <a:pt x="9942715" y="792944"/>
                  </a:cubicBezTo>
                  <a:cubicBezTo>
                    <a:pt x="9830196" y="801159"/>
                    <a:pt x="9704806" y="787224"/>
                    <a:pt x="9478722" y="792944"/>
                  </a:cubicBezTo>
                  <a:cubicBezTo>
                    <a:pt x="9252638" y="798664"/>
                    <a:pt x="9086748" y="788935"/>
                    <a:pt x="8815874" y="792944"/>
                  </a:cubicBezTo>
                  <a:cubicBezTo>
                    <a:pt x="8545000" y="796953"/>
                    <a:pt x="8340061" y="778945"/>
                    <a:pt x="8153026" y="792944"/>
                  </a:cubicBezTo>
                  <a:cubicBezTo>
                    <a:pt x="7965991" y="806943"/>
                    <a:pt x="7894976" y="781367"/>
                    <a:pt x="7788460" y="792944"/>
                  </a:cubicBezTo>
                  <a:cubicBezTo>
                    <a:pt x="7681944" y="804521"/>
                    <a:pt x="7442521" y="772710"/>
                    <a:pt x="7324467" y="792944"/>
                  </a:cubicBezTo>
                  <a:cubicBezTo>
                    <a:pt x="7206413" y="813178"/>
                    <a:pt x="6868836" y="816791"/>
                    <a:pt x="6462765" y="792944"/>
                  </a:cubicBezTo>
                  <a:cubicBezTo>
                    <a:pt x="6056694" y="769097"/>
                    <a:pt x="6177812" y="808826"/>
                    <a:pt x="6098199" y="792944"/>
                  </a:cubicBezTo>
                  <a:cubicBezTo>
                    <a:pt x="6018586" y="777062"/>
                    <a:pt x="5679342" y="797946"/>
                    <a:pt x="5335924" y="792944"/>
                  </a:cubicBezTo>
                  <a:cubicBezTo>
                    <a:pt x="4992506" y="787942"/>
                    <a:pt x="5022846" y="812190"/>
                    <a:pt x="4871930" y="792944"/>
                  </a:cubicBezTo>
                  <a:cubicBezTo>
                    <a:pt x="4721014" y="773698"/>
                    <a:pt x="4329117" y="786672"/>
                    <a:pt x="4109656" y="792944"/>
                  </a:cubicBezTo>
                  <a:cubicBezTo>
                    <a:pt x="3890195" y="799216"/>
                    <a:pt x="3432031" y="792757"/>
                    <a:pt x="3247954" y="792944"/>
                  </a:cubicBezTo>
                  <a:cubicBezTo>
                    <a:pt x="3063877" y="793131"/>
                    <a:pt x="2736703" y="794127"/>
                    <a:pt x="2585106" y="792944"/>
                  </a:cubicBezTo>
                  <a:cubicBezTo>
                    <a:pt x="2433509" y="791761"/>
                    <a:pt x="2251057" y="788763"/>
                    <a:pt x="2021685" y="792944"/>
                  </a:cubicBezTo>
                  <a:cubicBezTo>
                    <a:pt x="1792313" y="797125"/>
                    <a:pt x="1749217" y="794943"/>
                    <a:pt x="1657119" y="792944"/>
                  </a:cubicBezTo>
                  <a:cubicBezTo>
                    <a:pt x="1565021" y="790945"/>
                    <a:pt x="1069766" y="753830"/>
                    <a:pt x="795417" y="792944"/>
                  </a:cubicBezTo>
                  <a:cubicBezTo>
                    <a:pt x="521068" y="832058"/>
                    <a:pt x="306293" y="784660"/>
                    <a:pt x="0" y="792944"/>
                  </a:cubicBezTo>
                  <a:lnTo>
                    <a:pt x="0" y="792944"/>
                  </a:lnTo>
                  <a:cubicBezTo>
                    <a:pt x="16569" y="633815"/>
                    <a:pt x="1731" y="384255"/>
                    <a:pt x="0" y="241729"/>
                  </a:cubicBezTo>
                  <a:cubicBezTo>
                    <a:pt x="-11975" y="112357"/>
                    <a:pt x="120835" y="-13662"/>
                    <a:pt x="241729"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92" name="TextBox 91">
              <a:extLst>
                <a:ext uri="{FF2B5EF4-FFF2-40B4-BE49-F238E27FC236}">
                  <a16:creationId xmlns:a16="http://schemas.microsoft.com/office/drawing/2014/main" id="{2763E7F6-4494-40AB-120B-AFC7F5DF0CDB}"/>
                </a:ext>
              </a:extLst>
            </p:cNvPr>
            <p:cNvSpPr txBox="1"/>
            <p:nvPr/>
          </p:nvSpPr>
          <p:spPr>
            <a:xfrm>
              <a:off x="1212294" y="5724113"/>
              <a:ext cx="9746219" cy="523220"/>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Costs for lab tests, room costs, consultation fee, medicines cost etc., were all extracted for the respective tables and the total amount was displayed in the billing table after subtracting the insurance coverage cost from the total bill.</a:t>
              </a:r>
              <a:endParaRPr lang="en-US" sz="1400" dirty="0">
                <a:solidFill>
                  <a:schemeClr val="bg1">
                    <a:lumMod val="85000"/>
                  </a:schemeClr>
                </a:solidFill>
                <a:latin typeface="Kanit" pitchFamily="2" charset="-34"/>
                <a:cs typeface="Kanit" pitchFamily="2" charset="-34"/>
              </a:endParaRPr>
            </a:p>
          </p:txBody>
        </p:sp>
      </p:grpSp>
    </p:spTree>
    <p:extLst>
      <p:ext uri="{BB962C8B-B14F-4D97-AF65-F5344CB8AC3E}">
        <p14:creationId xmlns:p14="http://schemas.microsoft.com/office/powerpoint/2010/main" val="38411155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Freeform 8">
            <a:extLst>
              <a:ext uri="{FF2B5EF4-FFF2-40B4-BE49-F238E27FC236}">
                <a16:creationId xmlns:a16="http://schemas.microsoft.com/office/drawing/2014/main" id="{DE797651-791F-4C21-2F38-51EC6443CD21}"/>
              </a:ext>
            </a:extLst>
          </p:cNvPr>
          <p:cNvSpPr/>
          <p:nvPr/>
        </p:nvSpPr>
        <p:spPr>
          <a:xfrm rot="16200000">
            <a:off x="6626955" y="1972924"/>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0000">
                  <a:alpha val="32510"/>
                </a:srgbClr>
              </a:gs>
              <a:gs pos="100000">
                <a:schemeClr val="bg1">
                  <a:lumMod val="95000"/>
                  <a:alpha val="10941"/>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anit Medium" pitchFamily="2" charset="-34"/>
              <a:cs typeface="Kanit Medium" pitchFamily="2" charset="-34"/>
            </a:endParaRPr>
          </a:p>
        </p:txBody>
      </p:sp>
      <p:sp>
        <p:nvSpPr>
          <p:cNvPr id="36" name="Freeform 35">
            <a:extLst>
              <a:ext uri="{FF2B5EF4-FFF2-40B4-BE49-F238E27FC236}">
                <a16:creationId xmlns:a16="http://schemas.microsoft.com/office/drawing/2014/main" id="{D6174BD9-2C2B-1096-AC18-7E66BD703486}"/>
              </a:ext>
            </a:extLst>
          </p:cNvPr>
          <p:cNvSpPr/>
          <p:nvPr/>
        </p:nvSpPr>
        <p:spPr>
          <a:xfrm rot="5400000">
            <a:off x="2008094" y="-2737656"/>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0000">
                  <a:alpha val="32510"/>
                </a:srgbClr>
              </a:gs>
              <a:gs pos="100000">
                <a:schemeClr val="bg1">
                  <a:lumMod val="95000"/>
                  <a:alpha val="10941"/>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anit Medium" pitchFamily="2" charset="-34"/>
              <a:cs typeface="Kanit Medium" pitchFamily="2" charset="-34"/>
            </a:endParaRPr>
          </a:p>
        </p:txBody>
      </p:sp>
      <p:sp>
        <p:nvSpPr>
          <p:cNvPr id="6" name="TextBox 5">
            <a:extLst>
              <a:ext uri="{FF2B5EF4-FFF2-40B4-BE49-F238E27FC236}">
                <a16:creationId xmlns:a16="http://schemas.microsoft.com/office/drawing/2014/main" id="{E9EE0556-9075-71CD-A2EB-4A6C013140B4}"/>
              </a:ext>
            </a:extLst>
          </p:cNvPr>
          <p:cNvSpPr txBox="1"/>
          <p:nvPr/>
        </p:nvSpPr>
        <p:spPr>
          <a:xfrm>
            <a:off x="1036442" y="513265"/>
            <a:ext cx="4278180" cy="523220"/>
          </a:xfrm>
          <a:prstGeom prst="rect">
            <a:avLst/>
          </a:prstGeom>
          <a:noFill/>
        </p:spPr>
        <p:txBody>
          <a:bodyPr wrap="square" rtlCol="0">
            <a:spAutoFit/>
          </a:bodyPr>
          <a:lstStyle/>
          <a:p>
            <a:r>
              <a:rPr lang="en-US" sz="2800" b="1" spc="300" dirty="0">
                <a:solidFill>
                  <a:srgbClr val="FFFF00"/>
                </a:solidFill>
                <a:latin typeface="Kanit" pitchFamily="2" charset="-34"/>
                <a:ea typeface="Amazon Ember" panose="020B0603020204020204" pitchFamily="34" charset="0"/>
                <a:cs typeface="Kanit" pitchFamily="2" charset="-34"/>
              </a:rPr>
              <a:t>HIGH-LEVEL DESIGN</a:t>
            </a:r>
          </a:p>
        </p:txBody>
      </p:sp>
      <p:sp>
        <p:nvSpPr>
          <p:cNvPr id="35" name="TextBox 34">
            <a:extLst>
              <a:ext uri="{FF2B5EF4-FFF2-40B4-BE49-F238E27FC236}">
                <a16:creationId xmlns:a16="http://schemas.microsoft.com/office/drawing/2014/main" id="{90D5B7D0-6188-F3A0-D464-AAF1BFC70140}"/>
              </a:ext>
            </a:extLst>
          </p:cNvPr>
          <p:cNvSpPr txBox="1"/>
          <p:nvPr/>
        </p:nvSpPr>
        <p:spPr>
          <a:xfrm>
            <a:off x="-3614255" y="513265"/>
            <a:ext cx="2677980" cy="523220"/>
          </a:xfrm>
          <a:prstGeom prst="rect">
            <a:avLst/>
          </a:prstGeom>
          <a:noFill/>
        </p:spPr>
        <p:txBody>
          <a:bodyPr wrap="square" rtlCol="0">
            <a:spAutoFit/>
          </a:bodyPr>
          <a:lstStyle/>
          <a:p>
            <a:r>
              <a:rPr lang="en-US" sz="2800" b="1" spc="300" dirty="0">
                <a:solidFill>
                  <a:schemeClr val="accent1">
                    <a:lumMod val="75000"/>
                  </a:schemeClr>
                </a:solidFill>
                <a:latin typeface="Kanit" pitchFamily="2" charset="-34"/>
                <a:ea typeface="Amazon Ember" panose="020B0603020204020204" pitchFamily="34" charset="0"/>
                <a:cs typeface="Kanit" pitchFamily="2" charset="-34"/>
              </a:rPr>
              <a:t>OBJECTIVES</a:t>
            </a:r>
          </a:p>
        </p:txBody>
      </p:sp>
      <p:grpSp>
        <p:nvGrpSpPr>
          <p:cNvPr id="79" name="Group 78">
            <a:extLst>
              <a:ext uri="{FF2B5EF4-FFF2-40B4-BE49-F238E27FC236}">
                <a16:creationId xmlns:a16="http://schemas.microsoft.com/office/drawing/2014/main" id="{525ED555-3345-978D-5AA4-C0EBAE9D3399}"/>
              </a:ext>
            </a:extLst>
          </p:cNvPr>
          <p:cNvGrpSpPr/>
          <p:nvPr/>
        </p:nvGrpSpPr>
        <p:grpSpPr>
          <a:xfrm>
            <a:off x="1045531" y="1562742"/>
            <a:ext cx="5726744" cy="595871"/>
            <a:chOff x="1045531" y="1562742"/>
            <a:chExt cx="5726744" cy="595871"/>
          </a:xfrm>
        </p:grpSpPr>
        <p:sp>
          <p:nvSpPr>
            <p:cNvPr id="40" name="Round Diagonal Corner Rectangle 39">
              <a:extLst>
                <a:ext uri="{FF2B5EF4-FFF2-40B4-BE49-F238E27FC236}">
                  <a16:creationId xmlns:a16="http://schemas.microsoft.com/office/drawing/2014/main" id="{57D0522F-176D-22A8-47A2-F0360DDCB9B9}"/>
                </a:ext>
              </a:extLst>
            </p:cNvPr>
            <p:cNvSpPr/>
            <p:nvPr/>
          </p:nvSpPr>
          <p:spPr>
            <a:xfrm>
              <a:off x="1045531" y="1562742"/>
              <a:ext cx="5726744" cy="595871"/>
            </a:xfrm>
            <a:custGeom>
              <a:avLst/>
              <a:gdLst>
                <a:gd name="connsiteX0" fmla="*/ 181651 w 5726744"/>
                <a:gd name="connsiteY0" fmla="*/ 0 h 595871"/>
                <a:gd name="connsiteX1" fmla="*/ 763886 w 5726744"/>
                <a:gd name="connsiteY1" fmla="*/ 0 h 595871"/>
                <a:gd name="connsiteX2" fmla="*/ 1401571 w 5726744"/>
                <a:gd name="connsiteY2" fmla="*/ 0 h 595871"/>
                <a:gd name="connsiteX3" fmla="*/ 1983806 w 5726744"/>
                <a:gd name="connsiteY3" fmla="*/ 0 h 595871"/>
                <a:gd name="connsiteX4" fmla="*/ 2566041 w 5726744"/>
                <a:gd name="connsiteY4" fmla="*/ 0 h 595871"/>
                <a:gd name="connsiteX5" fmla="*/ 3314629 w 5726744"/>
                <a:gd name="connsiteY5" fmla="*/ 0 h 595871"/>
                <a:gd name="connsiteX6" fmla="*/ 4063216 w 5726744"/>
                <a:gd name="connsiteY6" fmla="*/ 0 h 595871"/>
                <a:gd name="connsiteX7" fmla="*/ 4590000 w 5726744"/>
                <a:gd name="connsiteY7" fmla="*/ 0 h 595871"/>
                <a:gd name="connsiteX8" fmla="*/ 5726744 w 5726744"/>
                <a:gd name="connsiteY8" fmla="*/ 0 h 595871"/>
                <a:gd name="connsiteX9" fmla="*/ 5726744 w 5726744"/>
                <a:gd name="connsiteY9" fmla="*/ 0 h 595871"/>
                <a:gd name="connsiteX10" fmla="*/ 5726744 w 5726744"/>
                <a:gd name="connsiteY10" fmla="*/ 414220 h 595871"/>
                <a:gd name="connsiteX11" fmla="*/ 5545093 w 5726744"/>
                <a:gd name="connsiteY11" fmla="*/ 595871 h 595871"/>
                <a:gd name="connsiteX12" fmla="*/ 4962858 w 5726744"/>
                <a:gd name="connsiteY12" fmla="*/ 595871 h 595871"/>
                <a:gd name="connsiteX13" fmla="*/ 4380623 w 5726744"/>
                <a:gd name="connsiteY13" fmla="*/ 595871 h 595871"/>
                <a:gd name="connsiteX14" fmla="*/ 3632036 w 5726744"/>
                <a:gd name="connsiteY14" fmla="*/ 595871 h 595871"/>
                <a:gd name="connsiteX15" fmla="*/ 2883448 w 5726744"/>
                <a:gd name="connsiteY15" fmla="*/ 595871 h 595871"/>
                <a:gd name="connsiteX16" fmla="*/ 2245763 w 5726744"/>
                <a:gd name="connsiteY16" fmla="*/ 595871 h 595871"/>
                <a:gd name="connsiteX17" fmla="*/ 1663528 w 5726744"/>
                <a:gd name="connsiteY17" fmla="*/ 595871 h 595871"/>
                <a:gd name="connsiteX18" fmla="*/ 1081293 w 5726744"/>
                <a:gd name="connsiteY18" fmla="*/ 595871 h 595871"/>
                <a:gd name="connsiteX19" fmla="*/ 0 w 5726744"/>
                <a:gd name="connsiteY19" fmla="*/ 595871 h 595871"/>
                <a:gd name="connsiteX20" fmla="*/ 0 w 5726744"/>
                <a:gd name="connsiteY20" fmla="*/ 595871 h 595871"/>
                <a:gd name="connsiteX21" fmla="*/ 0 w 5726744"/>
                <a:gd name="connsiteY21" fmla="*/ 181651 h 595871"/>
                <a:gd name="connsiteX22" fmla="*/ 181651 w 5726744"/>
                <a:gd name="connsiteY22" fmla="*/ 0 h 595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726744" h="595871" extrusionOk="0">
                  <a:moveTo>
                    <a:pt x="181651" y="0"/>
                  </a:moveTo>
                  <a:cubicBezTo>
                    <a:pt x="414742" y="15572"/>
                    <a:pt x="543120" y="-19420"/>
                    <a:pt x="763886" y="0"/>
                  </a:cubicBezTo>
                  <a:cubicBezTo>
                    <a:pt x="984653" y="19420"/>
                    <a:pt x="1227990" y="13005"/>
                    <a:pt x="1401571" y="0"/>
                  </a:cubicBezTo>
                  <a:cubicBezTo>
                    <a:pt x="1575153" y="-13005"/>
                    <a:pt x="1840767" y="15058"/>
                    <a:pt x="1983806" y="0"/>
                  </a:cubicBezTo>
                  <a:cubicBezTo>
                    <a:pt x="2126845" y="-15058"/>
                    <a:pt x="2412847" y="3240"/>
                    <a:pt x="2566041" y="0"/>
                  </a:cubicBezTo>
                  <a:cubicBezTo>
                    <a:pt x="2719235" y="-3240"/>
                    <a:pt x="3089195" y="-2587"/>
                    <a:pt x="3314629" y="0"/>
                  </a:cubicBezTo>
                  <a:cubicBezTo>
                    <a:pt x="3540063" y="2587"/>
                    <a:pt x="3695623" y="-31066"/>
                    <a:pt x="4063216" y="0"/>
                  </a:cubicBezTo>
                  <a:cubicBezTo>
                    <a:pt x="4430809" y="31066"/>
                    <a:pt x="4447536" y="18580"/>
                    <a:pt x="4590000" y="0"/>
                  </a:cubicBezTo>
                  <a:cubicBezTo>
                    <a:pt x="4732464" y="-18580"/>
                    <a:pt x="5265301" y="51996"/>
                    <a:pt x="5726744" y="0"/>
                  </a:cubicBezTo>
                  <a:lnTo>
                    <a:pt x="5726744" y="0"/>
                  </a:lnTo>
                  <a:cubicBezTo>
                    <a:pt x="5713461" y="168054"/>
                    <a:pt x="5724372" y="265875"/>
                    <a:pt x="5726744" y="414220"/>
                  </a:cubicBezTo>
                  <a:cubicBezTo>
                    <a:pt x="5723599" y="520907"/>
                    <a:pt x="5666243" y="602492"/>
                    <a:pt x="5545093" y="595871"/>
                  </a:cubicBezTo>
                  <a:cubicBezTo>
                    <a:pt x="5286459" y="612501"/>
                    <a:pt x="5105448" y="615075"/>
                    <a:pt x="4962858" y="595871"/>
                  </a:cubicBezTo>
                  <a:cubicBezTo>
                    <a:pt x="4820268" y="576667"/>
                    <a:pt x="4589626" y="582563"/>
                    <a:pt x="4380623" y="595871"/>
                  </a:cubicBezTo>
                  <a:cubicBezTo>
                    <a:pt x="4171621" y="609179"/>
                    <a:pt x="3885241" y="583931"/>
                    <a:pt x="3632036" y="595871"/>
                  </a:cubicBezTo>
                  <a:cubicBezTo>
                    <a:pt x="3378831" y="607811"/>
                    <a:pt x="3172394" y="595806"/>
                    <a:pt x="2883448" y="595871"/>
                  </a:cubicBezTo>
                  <a:cubicBezTo>
                    <a:pt x="2594502" y="595936"/>
                    <a:pt x="2472487" y="585189"/>
                    <a:pt x="2245763" y="595871"/>
                  </a:cubicBezTo>
                  <a:cubicBezTo>
                    <a:pt x="2019039" y="606553"/>
                    <a:pt x="1828069" y="584238"/>
                    <a:pt x="1663528" y="595871"/>
                  </a:cubicBezTo>
                  <a:cubicBezTo>
                    <a:pt x="1498988" y="607504"/>
                    <a:pt x="1250311" y="599509"/>
                    <a:pt x="1081293" y="595871"/>
                  </a:cubicBezTo>
                  <a:cubicBezTo>
                    <a:pt x="912276" y="592233"/>
                    <a:pt x="451016" y="570173"/>
                    <a:pt x="0" y="595871"/>
                  </a:cubicBezTo>
                  <a:lnTo>
                    <a:pt x="0" y="595871"/>
                  </a:lnTo>
                  <a:cubicBezTo>
                    <a:pt x="18516" y="505866"/>
                    <a:pt x="8143" y="370733"/>
                    <a:pt x="0" y="181651"/>
                  </a:cubicBezTo>
                  <a:cubicBezTo>
                    <a:pt x="-12512" y="83457"/>
                    <a:pt x="71779" y="-8543"/>
                    <a:pt x="181651"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41" name="TextBox 40">
              <a:extLst>
                <a:ext uri="{FF2B5EF4-FFF2-40B4-BE49-F238E27FC236}">
                  <a16:creationId xmlns:a16="http://schemas.microsoft.com/office/drawing/2014/main" id="{DC61731E-9876-7D82-1EEC-0B7EE02A9BC6}"/>
                </a:ext>
              </a:extLst>
            </p:cNvPr>
            <p:cNvSpPr txBox="1"/>
            <p:nvPr/>
          </p:nvSpPr>
          <p:spPr>
            <a:xfrm>
              <a:off x="1212294" y="1694202"/>
              <a:ext cx="5388530" cy="307777"/>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Designing table structures for the various segments in a hospital.</a:t>
              </a:r>
              <a:endParaRPr lang="en-US" sz="1400" dirty="0">
                <a:solidFill>
                  <a:schemeClr val="bg1">
                    <a:lumMod val="85000"/>
                  </a:schemeClr>
                </a:solidFill>
                <a:latin typeface="Kanit" pitchFamily="2" charset="-34"/>
                <a:cs typeface="Kanit" pitchFamily="2" charset="-34"/>
              </a:endParaRPr>
            </a:p>
          </p:txBody>
        </p:sp>
      </p:grpSp>
      <p:sp>
        <p:nvSpPr>
          <p:cNvPr id="52" name="TextBox 51">
            <a:extLst>
              <a:ext uri="{FF2B5EF4-FFF2-40B4-BE49-F238E27FC236}">
                <a16:creationId xmlns:a16="http://schemas.microsoft.com/office/drawing/2014/main" id="{70C828A3-CBE9-41FD-4706-DD15295DA937}"/>
              </a:ext>
            </a:extLst>
          </p:cNvPr>
          <p:cNvSpPr txBox="1"/>
          <p:nvPr/>
        </p:nvSpPr>
        <p:spPr>
          <a:xfrm>
            <a:off x="1212294" y="1234784"/>
            <a:ext cx="1410291"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Defining Data</a:t>
            </a:r>
            <a:r>
              <a:rPr lang="en-US" sz="1400" dirty="0">
                <a:solidFill>
                  <a:schemeClr val="bg1">
                    <a:lumMod val="95000"/>
                  </a:schemeClr>
                </a:solidFill>
                <a:effectLst/>
                <a:latin typeface="Kanit Medium" pitchFamily="2" charset="-34"/>
                <a:cs typeface="Kanit Medium" pitchFamily="2" charset="-34"/>
              </a:rPr>
              <a:t> </a:t>
            </a:r>
            <a:endParaRPr lang="en-US" sz="1400" dirty="0">
              <a:solidFill>
                <a:schemeClr val="bg1">
                  <a:lumMod val="95000"/>
                </a:schemeClr>
              </a:solidFill>
              <a:latin typeface="Kanit Medium" pitchFamily="2" charset="-34"/>
              <a:cs typeface="Kanit Medium" pitchFamily="2" charset="-34"/>
            </a:endParaRPr>
          </a:p>
        </p:txBody>
      </p:sp>
      <p:sp>
        <p:nvSpPr>
          <p:cNvPr id="10" name="Freeform 9">
            <a:extLst>
              <a:ext uri="{FF2B5EF4-FFF2-40B4-BE49-F238E27FC236}">
                <a16:creationId xmlns:a16="http://schemas.microsoft.com/office/drawing/2014/main" id="{BDF9D541-0CF2-AF29-2EBE-D913176CC00C}"/>
              </a:ext>
            </a:extLst>
          </p:cNvPr>
          <p:cNvSpPr/>
          <p:nvPr/>
        </p:nvSpPr>
        <p:spPr>
          <a:xfrm rot="10800000" flipH="1">
            <a:off x="1" y="8388626"/>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accent1">
                  <a:lumMod val="60000"/>
                  <a:lumOff val="40000"/>
                  <a:alpha val="29000"/>
                </a:schemeClr>
              </a:gs>
              <a:gs pos="100000">
                <a:schemeClr val="accent1">
                  <a:lumMod val="40000"/>
                  <a:lumOff val="60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B99758A7-CF41-E21C-A3A9-1EA5C4A67CC1}"/>
              </a:ext>
            </a:extLst>
          </p:cNvPr>
          <p:cNvSpPr/>
          <p:nvPr/>
        </p:nvSpPr>
        <p:spPr>
          <a:xfrm flipH="1" flipV="1">
            <a:off x="8659906" y="8388626"/>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accent1">
                  <a:lumMod val="60000"/>
                  <a:lumOff val="40000"/>
                  <a:alpha val="29000"/>
                </a:schemeClr>
              </a:gs>
              <a:gs pos="100000">
                <a:schemeClr val="accent1">
                  <a:lumMod val="40000"/>
                  <a:lumOff val="60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7F2EEBA5-8C23-F05C-B3F9-F51921EAFB3D}"/>
              </a:ext>
            </a:extLst>
          </p:cNvPr>
          <p:cNvGrpSpPr/>
          <p:nvPr/>
        </p:nvGrpSpPr>
        <p:grpSpPr>
          <a:xfrm>
            <a:off x="-6098053" y="1870207"/>
            <a:ext cx="3989619" cy="1015663"/>
            <a:chOff x="1171979" y="2575500"/>
            <a:chExt cx="3989619" cy="1015663"/>
          </a:xfrm>
        </p:grpSpPr>
        <p:sp>
          <p:nvSpPr>
            <p:cNvPr id="37" name="Round Diagonal Corner Rectangle 36">
              <a:extLst>
                <a:ext uri="{FF2B5EF4-FFF2-40B4-BE49-F238E27FC236}">
                  <a16:creationId xmlns:a16="http://schemas.microsoft.com/office/drawing/2014/main" id="{B0DB623C-194D-1A4C-B4F1-13CC196A5ED7}"/>
                </a:ext>
              </a:extLst>
            </p:cNvPr>
            <p:cNvSpPr/>
            <p:nvPr/>
          </p:nvSpPr>
          <p:spPr>
            <a:xfrm>
              <a:off x="1171979" y="2575500"/>
              <a:ext cx="3989619" cy="1015663"/>
            </a:xfrm>
            <a:custGeom>
              <a:avLst/>
              <a:gdLst>
                <a:gd name="connsiteX0" fmla="*/ 309625 w 3989619"/>
                <a:gd name="connsiteY0" fmla="*/ 0 h 1015663"/>
                <a:gd name="connsiteX1" fmla="*/ 3989619 w 3989619"/>
                <a:gd name="connsiteY1" fmla="*/ 0 h 1015663"/>
                <a:gd name="connsiteX2" fmla="*/ 3989619 w 3989619"/>
                <a:gd name="connsiteY2" fmla="*/ 0 h 1015663"/>
                <a:gd name="connsiteX3" fmla="*/ 3989619 w 3989619"/>
                <a:gd name="connsiteY3" fmla="*/ 706038 h 1015663"/>
                <a:gd name="connsiteX4" fmla="*/ 3679994 w 3989619"/>
                <a:gd name="connsiteY4" fmla="*/ 1015663 h 1015663"/>
                <a:gd name="connsiteX5" fmla="*/ 0 w 3989619"/>
                <a:gd name="connsiteY5" fmla="*/ 1015663 h 1015663"/>
                <a:gd name="connsiteX6" fmla="*/ 0 w 3989619"/>
                <a:gd name="connsiteY6" fmla="*/ 1015663 h 1015663"/>
                <a:gd name="connsiteX7" fmla="*/ 0 w 3989619"/>
                <a:gd name="connsiteY7" fmla="*/ 309625 h 1015663"/>
                <a:gd name="connsiteX8" fmla="*/ 309625 w 3989619"/>
                <a:gd name="connsiteY8" fmla="*/ 0 h 1015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89619" h="1015663" extrusionOk="0">
                  <a:moveTo>
                    <a:pt x="309625" y="0"/>
                  </a:moveTo>
                  <a:cubicBezTo>
                    <a:pt x="947939" y="-29835"/>
                    <a:pt x="2639799" y="89672"/>
                    <a:pt x="3989619" y="0"/>
                  </a:cubicBezTo>
                  <a:lnTo>
                    <a:pt x="3989619" y="0"/>
                  </a:lnTo>
                  <a:cubicBezTo>
                    <a:pt x="3942396" y="89653"/>
                    <a:pt x="3951065" y="354616"/>
                    <a:pt x="3989619" y="706038"/>
                  </a:cubicBezTo>
                  <a:cubicBezTo>
                    <a:pt x="3990697" y="884688"/>
                    <a:pt x="3874607" y="1007476"/>
                    <a:pt x="3679994" y="1015663"/>
                  </a:cubicBezTo>
                  <a:cubicBezTo>
                    <a:pt x="3225879" y="1018959"/>
                    <a:pt x="598625" y="1167063"/>
                    <a:pt x="0" y="1015663"/>
                  </a:cubicBezTo>
                  <a:lnTo>
                    <a:pt x="0" y="1015663"/>
                  </a:lnTo>
                  <a:cubicBezTo>
                    <a:pt x="-51410" y="698543"/>
                    <a:pt x="46209" y="593702"/>
                    <a:pt x="0" y="309625"/>
                  </a:cubicBezTo>
                  <a:cubicBezTo>
                    <a:pt x="-10754" y="106756"/>
                    <a:pt x="142862" y="4208"/>
                    <a:pt x="309625"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783EF70D-E86B-EBBE-E634-EAA0AA4E16BB}"/>
                </a:ext>
              </a:extLst>
            </p:cNvPr>
            <p:cNvSpPr txBox="1"/>
            <p:nvPr/>
          </p:nvSpPr>
          <p:spPr>
            <a:xfrm>
              <a:off x="1322062" y="2863906"/>
              <a:ext cx="3382011"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Storing all the patient information accurately and efficiently.</a:t>
              </a:r>
            </a:p>
          </p:txBody>
        </p:sp>
      </p:grpSp>
      <p:grpSp>
        <p:nvGrpSpPr>
          <p:cNvPr id="58" name="Group 57">
            <a:extLst>
              <a:ext uri="{FF2B5EF4-FFF2-40B4-BE49-F238E27FC236}">
                <a16:creationId xmlns:a16="http://schemas.microsoft.com/office/drawing/2014/main" id="{9B36A702-3B56-0EA6-F3AF-6196EFE7A0A9}"/>
              </a:ext>
            </a:extLst>
          </p:cNvPr>
          <p:cNvGrpSpPr/>
          <p:nvPr/>
        </p:nvGrpSpPr>
        <p:grpSpPr>
          <a:xfrm>
            <a:off x="-6318905" y="3429000"/>
            <a:ext cx="3864440" cy="870664"/>
            <a:chOff x="6248619" y="3893603"/>
            <a:chExt cx="3864440" cy="870664"/>
          </a:xfrm>
        </p:grpSpPr>
        <p:sp>
          <p:nvSpPr>
            <p:cNvPr id="59" name="Round Diagonal Corner Rectangle 58">
              <a:extLst>
                <a:ext uri="{FF2B5EF4-FFF2-40B4-BE49-F238E27FC236}">
                  <a16:creationId xmlns:a16="http://schemas.microsoft.com/office/drawing/2014/main" id="{0DF71013-348B-F256-679D-1FDD92B80FE2}"/>
                </a:ext>
              </a:extLst>
            </p:cNvPr>
            <p:cNvSpPr/>
            <p:nvPr/>
          </p:nvSpPr>
          <p:spPr>
            <a:xfrm>
              <a:off x="6248619" y="3893603"/>
              <a:ext cx="3864440" cy="870664"/>
            </a:xfrm>
            <a:custGeom>
              <a:avLst/>
              <a:gdLst>
                <a:gd name="connsiteX0" fmla="*/ 265422 w 3864440"/>
                <a:gd name="connsiteY0" fmla="*/ 0 h 870664"/>
                <a:gd name="connsiteX1" fmla="*/ 3864440 w 3864440"/>
                <a:gd name="connsiteY1" fmla="*/ 0 h 870664"/>
                <a:gd name="connsiteX2" fmla="*/ 3864440 w 3864440"/>
                <a:gd name="connsiteY2" fmla="*/ 0 h 870664"/>
                <a:gd name="connsiteX3" fmla="*/ 3864440 w 3864440"/>
                <a:gd name="connsiteY3" fmla="*/ 605242 h 870664"/>
                <a:gd name="connsiteX4" fmla="*/ 3599018 w 3864440"/>
                <a:gd name="connsiteY4" fmla="*/ 870664 h 870664"/>
                <a:gd name="connsiteX5" fmla="*/ 0 w 3864440"/>
                <a:gd name="connsiteY5" fmla="*/ 870664 h 870664"/>
                <a:gd name="connsiteX6" fmla="*/ 0 w 3864440"/>
                <a:gd name="connsiteY6" fmla="*/ 870664 h 870664"/>
                <a:gd name="connsiteX7" fmla="*/ 0 w 3864440"/>
                <a:gd name="connsiteY7" fmla="*/ 265422 h 870664"/>
                <a:gd name="connsiteX8" fmla="*/ 265422 w 3864440"/>
                <a:gd name="connsiteY8" fmla="*/ 0 h 870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4440" h="870664" extrusionOk="0">
                  <a:moveTo>
                    <a:pt x="265422" y="0"/>
                  </a:moveTo>
                  <a:cubicBezTo>
                    <a:pt x="1084569" y="-29835"/>
                    <a:pt x="3252953" y="89672"/>
                    <a:pt x="3864440" y="0"/>
                  </a:cubicBezTo>
                  <a:lnTo>
                    <a:pt x="3864440" y="0"/>
                  </a:lnTo>
                  <a:cubicBezTo>
                    <a:pt x="3848156" y="257101"/>
                    <a:pt x="3886879" y="504987"/>
                    <a:pt x="3864440" y="605242"/>
                  </a:cubicBezTo>
                  <a:cubicBezTo>
                    <a:pt x="3867405" y="772873"/>
                    <a:pt x="3755199" y="867338"/>
                    <a:pt x="3599018" y="870664"/>
                  </a:cubicBezTo>
                  <a:cubicBezTo>
                    <a:pt x="2182857" y="873960"/>
                    <a:pt x="1580513" y="1022064"/>
                    <a:pt x="0" y="870664"/>
                  </a:cubicBezTo>
                  <a:lnTo>
                    <a:pt x="0" y="870664"/>
                  </a:lnTo>
                  <a:cubicBezTo>
                    <a:pt x="46827" y="616201"/>
                    <a:pt x="-5657" y="411069"/>
                    <a:pt x="0" y="265422"/>
                  </a:cubicBezTo>
                  <a:cubicBezTo>
                    <a:pt x="-2605" y="111114"/>
                    <a:pt x="131191" y="12269"/>
                    <a:pt x="265422"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25000"/>
                  </a:schemeClr>
                </a:solidFill>
              </a:endParaRPr>
            </a:p>
          </p:txBody>
        </p:sp>
        <p:sp>
          <p:nvSpPr>
            <p:cNvPr id="60" name="TextBox 59">
              <a:extLst>
                <a:ext uri="{FF2B5EF4-FFF2-40B4-BE49-F238E27FC236}">
                  <a16:creationId xmlns:a16="http://schemas.microsoft.com/office/drawing/2014/main" id="{FA7F4477-7C12-7F06-836F-3B550F1E7535}"/>
                </a:ext>
              </a:extLst>
            </p:cNvPr>
            <p:cNvSpPr txBox="1"/>
            <p:nvPr/>
          </p:nvSpPr>
          <p:spPr>
            <a:xfrm>
              <a:off x="6343206" y="4034388"/>
              <a:ext cx="3481040"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Calculating all the different costs of the patients all together.</a:t>
              </a:r>
            </a:p>
          </p:txBody>
        </p:sp>
      </p:grpSp>
      <p:grpSp>
        <p:nvGrpSpPr>
          <p:cNvPr id="61" name="Group 60">
            <a:extLst>
              <a:ext uri="{FF2B5EF4-FFF2-40B4-BE49-F238E27FC236}">
                <a16:creationId xmlns:a16="http://schemas.microsoft.com/office/drawing/2014/main" id="{0BE83C43-68F3-9550-22D1-C81D521C853C}"/>
              </a:ext>
            </a:extLst>
          </p:cNvPr>
          <p:cNvGrpSpPr/>
          <p:nvPr/>
        </p:nvGrpSpPr>
        <p:grpSpPr>
          <a:xfrm>
            <a:off x="-7101462" y="1854533"/>
            <a:ext cx="4663555" cy="1015664"/>
            <a:chOff x="1171979" y="2648854"/>
            <a:chExt cx="4663555" cy="1015664"/>
          </a:xfrm>
        </p:grpSpPr>
        <p:sp>
          <p:nvSpPr>
            <p:cNvPr id="62" name="Round Diagonal Corner Rectangle 61">
              <a:extLst>
                <a:ext uri="{FF2B5EF4-FFF2-40B4-BE49-F238E27FC236}">
                  <a16:creationId xmlns:a16="http://schemas.microsoft.com/office/drawing/2014/main" id="{A47FA168-27C8-C582-2CF0-3BC4AF3DF7A5}"/>
                </a:ext>
              </a:extLst>
            </p:cNvPr>
            <p:cNvSpPr/>
            <p:nvPr/>
          </p:nvSpPr>
          <p:spPr>
            <a:xfrm>
              <a:off x="1171979" y="2648854"/>
              <a:ext cx="4663555" cy="1015664"/>
            </a:xfrm>
            <a:custGeom>
              <a:avLst/>
              <a:gdLst>
                <a:gd name="connsiteX0" fmla="*/ 309625 w 4663555"/>
                <a:gd name="connsiteY0" fmla="*/ 0 h 1015664"/>
                <a:gd name="connsiteX1" fmla="*/ 4663555 w 4663555"/>
                <a:gd name="connsiteY1" fmla="*/ 0 h 1015664"/>
                <a:gd name="connsiteX2" fmla="*/ 4663555 w 4663555"/>
                <a:gd name="connsiteY2" fmla="*/ 0 h 1015664"/>
                <a:gd name="connsiteX3" fmla="*/ 4663555 w 4663555"/>
                <a:gd name="connsiteY3" fmla="*/ 706039 h 1015664"/>
                <a:gd name="connsiteX4" fmla="*/ 4353930 w 4663555"/>
                <a:gd name="connsiteY4" fmla="*/ 1015664 h 1015664"/>
                <a:gd name="connsiteX5" fmla="*/ 0 w 4663555"/>
                <a:gd name="connsiteY5" fmla="*/ 1015664 h 1015664"/>
                <a:gd name="connsiteX6" fmla="*/ 0 w 4663555"/>
                <a:gd name="connsiteY6" fmla="*/ 1015664 h 1015664"/>
                <a:gd name="connsiteX7" fmla="*/ 0 w 4663555"/>
                <a:gd name="connsiteY7" fmla="*/ 309625 h 1015664"/>
                <a:gd name="connsiteX8" fmla="*/ 309625 w 4663555"/>
                <a:gd name="connsiteY8" fmla="*/ 0 h 101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3555" h="1015664" extrusionOk="0">
                  <a:moveTo>
                    <a:pt x="309625" y="0"/>
                  </a:moveTo>
                  <a:cubicBezTo>
                    <a:pt x="1636155" y="-29835"/>
                    <a:pt x="2748353" y="89672"/>
                    <a:pt x="4663555" y="0"/>
                  </a:cubicBezTo>
                  <a:lnTo>
                    <a:pt x="4663555" y="0"/>
                  </a:lnTo>
                  <a:cubicBezTo>
                    <a:pt x="4621523" y="87276"/>
                    <a:pt x="4628008" y="631336"/>
                    <a:pt x="4663555" y="706039"/>
                  </a:cubicBezTo>
                  <a:cubicBezTo>
                    <a:pt x="4664633" y="884689"/>
                    <a:pt x="4548543" y="1007477"/>
                    <a:pt x="4353930" y="1015664"/>
                  </a:cubicBezTo>
                  <a:cubicBezTo>
                    <a:pt x="2472958" y="1018960"/>
                    <a:pt x="1199049" y="1167064"/>
                    <a:pt x="0" y="1015664"/>
                  </a:cubicBezTo>
                  <a:lnTo>
                    <a:pt x="0" y="1015664"/>
                  </a:lnTo>
                  <a:cubicBezTo>
                    <a:pt x="-52600" y="700767"/>
                    <a:pt x="41918" y="598776"/>
                    <a:pt x="0" y="309625"/>
                  </a:cubicBezTo>
                  <a:cubicBezTo>
                    <a:pt x="-10754" y="106756"/>
                    <a:pt x="142862" y="4208"/>
                    <a:pt x="309625"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25000"/>
                  </a:schemeClr>
                </a:solidFill>
              </a:endParaRPr>
            </a:p>
          </p:txBody>
        </p:sp>
        <p:sp>
          <p:nvSpPr>
            <p:cNvPr id="63" name="TextBox 62">
              <a:extLst>
                <a:ext uri="{FF2B5EF4-FFF2-40B4-BE49-F238E27FC236}">
                  <a16:creationId xmlns:a16="http://schemas.microsoft.com/office/drawing/2014/main" id="{5F584626-C2F5-2EB1-D124-FD0D2F85408E}"/>
                </a:ext>
              </a:extLst>
            </p:cNvPr>
            <p:cNvSpPr txBox="1"/>
            <p:nvPr/>
          </p:nvSpPr>
          <p:spPr>
            <a:xfrm>
              <a:off x="1221582" y="2787354"/>
              <a:ext cx="4458391" cy="830997"/>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Preventing entry of incorrect data for certain segments such as the doctor availability, labs and room availability.</a:t>
              </a:r>
            </a:p>
          </p:txBody>
        </p:sp>
      </p:grpSp>
      <p:grpSp>
        <p:nvGrpSpPr>
          <p:cNvPr id="64" name="Group 63">
            <a:extLst>
              <a:ext uri="{FF2B5EF4-FFF2-40B4-BE49-F238E27FC236}">
                <a16:creationId xmlns:a16="http://schemas.microsoft.com/office/drawing/2014/main" id="{CF9C6F70-0771-D997-0C9A-F488DBA3058C}"/>
              </a:ext>
            </a:extLst>
          </p:cNvPr>
          <p:cNvGrpSpPr/>
          <p:nvPr/>
        </p:nvGrpSpPr>
        <p:grpSpPr>
          <a:xfrm>
            <a:off x="-6896471" y="3429000"/>
            <a:ext cx="4663555" cy="870664"/>
            <a:chOff x="1171979" y="3895889"/>
            <a:chExt cx="4663555" cy="870664"/>
          </a:xfrm>
        </p:grpSpPr>
        <p:sp>
          <p:nvSpPr>
            <p:cNvPr id="65" name="Round Diagonal Corner Rectangle 64">
              <a:extLst>
                <a:ext uri="{FF2B5EF4-FFF2-40B4-BE49-F238E27FC236}">
                  <a16:creationId xmlns:a16="http://schemas.microsoft.com/office/drawing/2014/main" id="{4C429097-FBDF-04CE-2802-FF38F011589D}"/>
                </a:ext>
              </a:extLst>
            </p:cNvPr>
            <p:cNvSpPr/>
            <p:nvPr/>
          </p:nvSpPr>
          <p:spPr>
            <a:xfrm>
              <a:off x="1171979" y="3895889"/>
              <a:ext cx="4663555" cy="870664"/>
            </a:xfrm>
            <a:custGeom>
              <a:avLst/>
              <a:gdLst>
                <a:gd name="connsiteX0" fmla="*/ 265422 w 4663555"/>
                <a:gd name="connsiteY0" fmla="*/ 0 h 870664"/>
                <a:gd name="connsiteX1" fmla="*/ 4663555 w 4663555"/>
                <a:gd name="connsiteY1" fmla="*/ 0 h 870664"/>
                <a:gd name="connsiteX2" fmla="*/ 4663555 w 4663555"/>
                <a:gd name="connsiteY2" fmla="*/ 0 h 870664"/>
                <a:gd name="connsiteX3" fmla="*/ 4663555 w 4663555"/>
                <a:gd name="connsiteY3" fmla="*/ 605242 h 870664"/>
                <a:gd name="connsiteX4" fmla="*/ 4398133 w 4663555"/>
                <a:gd name="connsiteY4" fmla="*/ 870664 h 870664"/>
                <a:gd name="connsiteX5" fmla="*/ 0 w 4663555"/>
                <a:gd name="connsiteY5" fmla="*/ 870664 h 870664"/>
                <a:gd name="connsiteX6" fmla="*/ 0 w 4663555"/>
                <a:gd name="connsiteY6" fmla="*/ 870664 h 870664"/>
                <a:gd name="connsiteX7" fmla="*/ 0 w 4663555"/>
                <a:gd name="connsiteY7" fmla="*/ 265422 h 870664"/>
                <a:gd name="connsiteX8" fmla="*/ 265422 w 4663555"/>
                <a:gd name="connsiteY8" fmla="*/ 0 h 870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3555" h="870664" extrusionOk="0">
                  <a:moveTo>
                    <a:pt x="265422" y="0"/>
                  </a:moveTo>
                  <a:cubicBezTo>
                    <a:pt x="2161667" y="-29835"/>
                    <a:pt x="2796876" y="89672"/>
                    <a:pt x="4663555" y="0"/>
                  </a:cubicBezTo>
                  <a:lnTo>
                    <a:pt x="4663555" y="0"/>
                  </a:lnTo>
                  <a:cubicBezTo>
                    <a:pt x="4647271" y="257101"/>
                    <a:pt x="4685994" y="504987"/>
                    <a:pt x="4663555" y="605242"/>
                  </a:cubicBezTo>
                  <a:cubicBezTo>
                    <a:pt x="4666520" y="772873"/>
                    <a:pt x="4554314" y="867338"/>
                    <a:pt x="4398133" y="870664"/>
                  </a:cubicBezTo>
                  <a:cubicBezTo>
                    <a:pt x="2928677" y="873960"/>
                    <a:pt x="788037" y="1022064"/>
                    <a:pt x="0" y="870664"/>
                  </a:cubicBezTo>
                  <a:lnTo>
                    <a:pt x="0" y="870664"/>
                  </a:lnTo>
                  <a:cubicBezTo>
                    <a:pt x="46827" y="616201"/>
                    <a:pt x="-5657" y="411069"/>
                    <a:pt x="0" y="265422"/>
                  </a:cubicBezTo>
                  <a:cubicBezTo>
                    <a:pt x="-2605" y="111114"/>
                    <a:pt x="131191" y="12269"/>
                    <a:pt x="265422"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endParaRPr>
            </a:p>
          </p:txBody>
        </p:sp>
        <p:sp>
          <p:nvSpPr>
            <p:cNvPr id="66" name="TextBox 65">
              <a:extLst>
                <a:ext uri="{FF2B5EF4-FFF2-40B4-BE49-F238E27FC236}">
                  <a16:creationId xmlns:a16="http://schemas.microsoft.com/office/drawing/2014/main" id="{8485E48A-2643-EB45-6B33-7F10C5674824}"/>
                </a:ext>
              </a:extLst>
            </p:cNvPr>
            <p:cNvSpPr txBox="1"/>
            <p:nvPr/>
          </p:nvSpPr>
          <p:spPr>
            <a:xfrm>
              <a:off x="1221582" y="4034389"/>
              <a:ext cx="4458391"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Maintaining a records table consisting of the patient’s diagnosis and medicines prescribes. </a:t>
              </a:r>
            </a:p>
          </p:txBody>
        </p:sp>
      </p:grpSp>
      <p:grpSp>
        <p:nvGrpSpPr>
          <p:cNvPr id="67" name="Group 66">
            <a:extLst>
              <a:ext uri="{FF2B5EF4-FFF2-40B4-BE49-F238E27FC236}">
                <a16:creationId xmlns:a16="http://schemas.microsoft.com/office/drawing/2014/main" id="{67571535-ABE1-4626-27A9-61FC29DC8795}"/>
              </a:ext>
            </a:extLst>
          </p:cNvPr>
          <p:cNvGrpSpPr/>
          <p:nvPr/>
        </p:nvGrpSpPr>
        <p:grpSpPr>
          <a:xfrm>
            <a:off x="-9309858" y="4842793"/>
            <a:ext cx="7487926" cy="1015664"/>
            <a:chOff x="2345393" y="5214253"/>
            <a:chExt cx="7487926" cy="1015664"/>
          </a:xfrm>
        </p:grpSpPr>
        <p:sp>
          <p:nvSpPr>
            <p:cNvPr id="68" name="Round Diagonal Corner Rectangle 67">
              <a:extLst>
                <a:ext uri="{FF2B5EF4-FFF2-40B4-BE49-F238E27FC236}">
                  <a16:creationId xmlns:a16="http://schemas.microsoft.com/office/drawing/2014/main" id="{CE2AAADC-8C91-A2EB-8B93-566E723A93F0}"/>
                </a:ext>
              </a:extLst>
            </p:cNvPr>
            <p:cNvSpPr/>
            <p:nvPr/>
          </p:nvSpPr>
          <p:spPr>
            <a:xfrm>
              <a:off x="2345393" y="5214253"/>
              <a:ext cx="7487926" cy="1015664"/>
            </a:xfrm>
            <a:custGeom>
              <a:avLst/>
              <a:gdLst>
                <a:gd name="connsiteX0" fmla="*/ 309625 w 7487926"/>
                <a:gd name="connsiteY0" fmla="*/ 0 h 1015664"/>
                <a:gd name="connsiteX1" fmla="*/ 7487926 w 7487926"/>
                <a:gd name="connsiteY1" fmla="*/ 0 h 1015664"/>
                <a:gd name="connsiteX2" fmla="*/ 7487926 w 7487926"/>
                <a:gd name="connsiteY2" fmla="*/ 0 h 1015664"/>
                <a:gd name="connsiteX3" fmla="*/ 7487926 w 7487926"/>
                <a:gd name="connsiteY3" fmla="*/ 706039 h 1015664"/>
                <a:gd name="connsiteX4" fmla="*/ 7178301 w 7487926"/>
                <a:gd name="connsiteY4" fmla="*/ 1015664 h 1015664"/>
                <a:gd name="connsiteX5" fmla="*/ 0 w 7487926"/>
                <a:gd name="connsiteY5" fmla="*/ 1015664 h 1015664"/>
                <a:gd name="connsiteX6" fmla="*/ 0 w 7487926"/>
                <a:gd name="connsiteY6" fmla="*/ 1015664 h 1015664"/>
                <a:gd name="connsiteX7" fmla="*/ 0 w 7487926"/>
                <a:gd name="connsiteY7" fmla="*/ 309625 h 1015664"/>
                <a:gd name="connsiteX8" fmla="*/ 309625 w 7487926"/>
                <a:gd name="connsiteY8" fmla="*/ 0 h 101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7926" h="1015664" extrusionOk="0">
                  <a:moveTo>
                    <a:pt x="309625" y="0"/>
                  </a:moveTo>
                  <a:cubicBezTo>
                    <a:pt x="3660024" y="-29835"/>
                    <a:pt x="4094486" y="89672"/>
                    <a:pt x="7487926" y="0"/>
                  </a:cubicBezTo>
                  <a:lnTo>
                    <a:pt x="7487926" y="0"/>
                  </a:lnTo>
                  <a:cubicBezTo>
                    <a:pt x="7445894" y="87276"/>
                    <a:pt x="7452379" y="631336"/>
                    <a:pt x="7487926" y="706039"/>
                  </a:cubicBezTo>
                  <a:cubicBezTo>
                    <a:pt x="7489004" y="884689"/>
                    <a:pt x="7372914" y="1007477"/>
                    <a:pt x="7178301" y="1015664"/>
                  </a:cubicBezTo>
                  <a:cubicBezTo>
                    <a:pt x="4391453" y="1018960"/>
                    <a:pt x="2059585" y="1167064"/>
                    <a:pt x="0" y="1015664"/>
                  </a:cubicBezTo>
                  <a:lnTo>
                    <a:pt x="0" y="1015664"/>
                  </a:lnTo>
                  <a:cubicBezTo>
                    <a:pt x="-52600" y="700767"/>
                    <a:pt x="41918" y="598776"/>
                    <a:pt x="0" y="309625"/>
                  </a:cubicBezTo>
                  <a:cubicBezTo>
                    <a:pt x="-10754" y="106756"/>
                    <a:pt x="142862" y="4208"/>
                    <a:pt x="309625" y="0"/>
                  </a:cubicBezTo>
                  <a:close/>
                </a:path>
              </a:pathLst>
            </a:custGeom>
            <a:noFill/>
            <a:ln>
              <a:solidFill>
                <a:srgbClr val="C00000"/>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lumMod val="25000"/>
                  </a:schemeClr>
                </a:solidFill>
              </a:endParaRPr>
            </a:p>
          </p:txBody>
        </p:sp>
        <p:sp>
          <p:nvSpPr>
            <p:cNvPr id="69" name="TextBox 68">
              <a:extLst>
                <a:ext uri="{FF2B5EF4-FFF2-40B4-BE49-F238E27FC236}">
                  <a16:creationId xmlns:a16="http://schemas.microsoft.com/office/drawing/2014/main" id="{417116E2-7CD5-9FD1-D95B-05FCF81AF800}"/>
                </a:ext>
              </a:extLst>
            </p:cNvPr>
            <p:cNvSpPr txBox="1"/>
            <p:nvPr/>
          </p:nvSpPr>
          <p:spPr>
            <a:xfrm>
              <a:off x="2412683" y="5429697"/>
              <a:ext cx="7229779" cy="584775"/>
            </a:xfrm>
            <a:prstGeom prst="rect">
              <a:avLst/>
            </a:prstGeom>
            <a:noFill/>
          </p:spPr>
          <p:txBody>
            <a:bodyPr wrap="square">
              <a:spAutoFit/>
            </a:bodyPr>
            <a:lstStyle/>
            <a:p>
              <a:r>
                <a:rPr lang="en-US" sz="1600" dirty="0">
                  <a:solidFill>
                    <a:schemeClr val="bg2">
                      <a:lumMod val="25000"/>
                    </a:schemeClr>
                  </a:solidFill>
                  <a:latin typeface="Kanit" pitchFamily="2" charset="-34"/>
                  <a:cs typeface="Kanit" pitchFamily="2" charset="-34"/>
                </a:rPr>
                <a:t>Overall ensuring that an accurate centralized database of all the necessary information is maintained and limit the incorrect entries as much as possible.</a:t>
              </a:r>
            </a:p>
          </p:txBody>
        </p:sp>
      </p:grpSp>
      <p:sp>
        <p:nvSpPr>
          <p:cNvPr id="71" name="TextBox 70">
            <a:extLst>
              <a:ext uri="{FF2B5EF4-FFF2-40B4-BE49-F238E27FC236}">
                <a16:creationId xmlns:a16="http://schemas.microsoft.com/office/drawing/2014/main" id="{94E15D6D-C62A-FDDC-7CC1-9F1D98EFA724}"/>
              </a:ext>
            </a:extLst>
          </p:cNvPr>
          <p:cNvSpPr txBox="1"/>
          <p:nvPr/>
        </p:nvSpPr>
        <p:spPr>
          <a:xfrm>
            <a:off x="1212294" y="2377093"/>
            <a:ext cx="1410291"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Inserting Data </a:t>
            </a:r>
            <a:endParaRPr lang="en-US" sz="1400" dirty="0">
              <a:solidFill>
                <a:schemeClr val="bg1">
                  <a:lumMod val="95000"/>
                </a:schemeClr>
              </a:solidFill>
              <a:latin typeface="Kanit Medium" pitchFamily="2" charset="-34"/>
              <a:cs typeface="Kanit Medium" pitchFamily="2" charset="-34"/>
            </a:endParaRPr>
          </a:p>
        </p:txBody>
      </p:sp>
      <p:grpSp>
        <p:nvGrpSpPr>
          <p:cNvPr id="80" name="Group 79">
            <a:extLst>
              <a:ext uri="{FF2B5EF4-FFF2-40B4-BE49-F238E27FC236}">
                <a16:creationId xmlns:a16="http://schemas.microsoft.com/office/drawing/2014/main" id="{E6B8645B-DC4F-8191-A2EB-E04FB4BE62B1}"/>
              </a:ext>
            </a:extLst>
          </p:cNvPr>
          <p:cNvGrpSpPr/>
          <p:nvPr/>
        </p:nvGrpSpPr>
        <p:grpSpPr>
          <a:xfrm>
            <a:off x="1045531" y="2705051"/>
            <a:ext cx="8684258" cy="716571"/>
            <a:chOff x="1036442" y="2885870"/>
            <a:chExt cx="8684258" cy="716571"/>
          </a:xfrm>
        </p:grpSpPr>
        <p:sp>
          <p:nvSpPr>
            <p:cNvPr id="70" name="Round Diagonal Corner Rectangle 69">
              <a:extLst>
                <a:ext uri="{FF2B5EF4-FFF2-40B4-BE49-F238E27FC236}">
                  <a16:creationId xmlns:a16="http://schemas.microsoft.com/office/drawing/2014/main" id="{C9BED81E-C305-3B84-6C0D-F3A1AA833ED4}"/>
                </a:ext>
              </a:extLst>
            </p:cNvPr>
            <p:cNvSpPr/>
            <p:nvPr/>
          </p:nvSpPr>
          <p:spPr>
            <a:xfrm>
              <a:off x="1036442" y="2885870"/>
              <a:ext cx="8684258" cy="716571"/>
            </a:xfrm>
            <a:custGeom>
              <a:avLst/>
              <a:gdLst>
                <a:gd name="connsiteX0" fmla="*/ 218447 w 8684258"/>
                <a:gd name="connsiteY0" fmla="*/ 0 h 716571"/>
                <a:gd name="connsiteX1" fmla="*/ 700347 w 8684258"/>
                <a:gd name="connsiteY1" fmla="*/ 0 h 716571"/>
                <a:gd name="connsiteX2" fmla="*/ 1266905 w 8684258"/>
                <a:gd name="connsiteY2" fmla="*/ 0 h 716571"/>
                <a:gd name="connsiteX3" fmla="*/ 1748805 w 8684258"/>
                <a:gd name="connsiteY3" fmla="*/ 0 h 716571"/>
                <a:gd name="connsiteX4" fmla="*/ 2230705 w 8684258"/>
                <a:gd name="connsiteY4" fmla="*/ 0 h 716571"/>
                <a:gd name="connsiteX5" fmla="*/ 2966579 w 8684258"/>
                <a:gd name="connsiteY5" fmla="*/ 0 h 716571"/>
                <a:gd name="connsiteX6" fmla="*/ 3702454 w 8684258"/>
                <a:gd name="connsiteY6" fmla="*/ 0 h 716571"/>
                <a:gd name="connsiteX7" fmla="*/ 4099696 w 8684258"/>
                <a:gd name="connsiteY7" fmla="*/ 0 h 716571"/>
                <a:gd name="connsiteX8" fmla="*/ 4666254 w 8684258"/>
                <a:gd name="connsiteY8" fmla="*/ 0 h 716571"/>
                <a:gd name="connsiteX9" fmla="*/ 5232812 w 8684258"/>
                <a:gd name="connsiteY9" fmla="*/ 0 h 716571"/>
                <a:gd name="connsiteX10" fmla="*/ 6053344 w 8684258"/>
                <a:gd name="connsiteY10" fmla="*/ 0 h 716571"/>
                <a:gd name="connsiteX11" fmla="*/ 6873877 w 8684258"/>
                <a:gd name="connsiteY11" fmla="*/ 0 h 716571"/>
                <a:gd name="connsiteX12" fmla="*/ 7355777 w 8684258"/>
                <a:gd name="connsiteY12" fmla="*/ 0 h 716571"/>
                <a:gd name="connsiteX13" fmla="*/ 8091651 w 8684258"/>
                <a:gd name="connsiteY13" fmla="*/ 0 h 716571"/>
                <a:gd name="connsiteX14" fmla="*/ 8684258 w 8684258"/>
                <a:gd name="connsiteY14" fmla="*/ 0 h 716571"/>
                <a:gd name="connsiteX15" fmla="*/ 8684258 w 8684258"/>
                <a:gd name="connsiteY15" fmla="*/ 0 h 716571"/>
                <a:gd name="connsiteX16" fmla="*/ 8684258 w 8684258"/>
                <a:gd name="connsiteY16" fmla="*/ 498124 h 716571"/>
                <a:gd name="connsiteX17" fmla="*/ 8465811 w 8684258"/>
                <a:gd name="connsiteY17" fmla="*/ 716571 h 716571"/>
                <a:gd name="connsiteX18" fmla="*/ 7899253 w 8684258"/>
                <a:gd name="connsiteY18" fmla="*/ 716571 h 716571"/>
                <a:gd name="connsiteX19" fmla="*/ 7417353 w 8684258"/>
                <a:gd name="connsiteY19" fmla="*/ 716571 h 716571"/>
                <a:gd name="connsiteX20" fmla="*/ 6766137 w 8684258"/>
                <a:gd name="connsiteY20" fmla="*/ 716571 h 716571"/>
                <a:gd name="connsiteX21" fmla="*/ 6114920 w 8684258"/>
                <a:gd name="connsiteY21" fmla="*/ 716571 h 716571"/>
                <a:gd name="connsiteX22" fmla="*/ 5717679 w 8684258"/>
                <a:gd name="connsiteY22" fmla="*/ 716571 h 716571"/>
                <a:gd name="connsiteX23" fmla="*/ 5235778 w 8684258"/>
                <a:gd name="connsiteY23" fmla="*/ 716571 h 716571"/>
                <a:gd name="connsiteX24" fmla="*/ 4415246 w 8684258"/>
                <a:gd name="connsiteY24" fmla="*/ 716571 h 716571"/>
                <a:gd name="connsiteX25" fmla="*/ 4018004 w 8684258"/>
                <a:gd name="connsiteY25" fmla="*/ 716571 h 716571"/>
                <a:gd name="connsiteX26" fmla="*/ 3282130 w 8684258"/>
                <a:gd name="connsiteY26" fmla="*/ 716571 h 716571"/>
                <a:gd name="connsiteX27" fmla="*/ 2800230 w 8684258"/>
                <a:gd name="connsiteY27" fmla="*/ 716571 h 716571"/>
                <a:gd name="connsiteX28" fmla="*/ 2064355 w 8684258"/>
                <a:gd name="connsiteY28" fmla="*/ 716571 h 716571"/>
                <a:gd name="connsiteX29" fmla="*/ 1243823 w 8684258"/>
                <a:gd name="connsiteY29" fmla="*/ 716571 h 716571"/>
                <a:gd name="connsiteX30" fmla="*/ 592607 w 8684258"/>
                <a:gd name="connsiteY30" fmla="*/ 716571 h 716571"/>
                <a:gd name="connsiteX31" fmla="*/ 0 w 8684258"/>
                <a:gd name="connsiteY31" fmla="*/ 716571 h 716571"/>
                <a:gd name="connsiteX32" fmla="*/ 0 w 8684258"/>
                <a:gd name="connsiteY32" fmla="*/ 716571 h 716571"/>
                <a:gd name="connsiteX33" fmla="*/ 0 w 8684258"/>
                <a:gd name="connsiteY33" fmla="*/ 218447 h 716571"/>
                <a:gd name="connsiteX34" fmla="*/ 218447 w 8684258"/>
                <a:gd name="connsiteY34" fmla="*/ 0 h 71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684258" h="716571" extrusionOk="0">
                  <a:moveTo>
                    <a:pt x="218447" y="0"/>
                  </a:moveTo>
                  <a:cubicBezTo>
                    <a:pt x="404511" y="-930"/>
                    <a:pt x="480638" y="-15079"/>
                    <a:pt x="700347" y="0"/>
                  </a:cubicBezTo>
                  <a:cubicBezTo>
                    <a:pt x="920056" y="15079"/>
                    <a:pt x="1024525" y="-1807"/>
                    <a:pt x="1266905" y="0"/>
                  </a:cubicBezTo>
                  <a:cubicBezTo>
                    <a:pt x="1509285" y="1807"/>
                    <a:pt x="1616087" y="6096"/>
                    <a:pt x="1748805" y="0"/>
                  </a:cubicBezTo>
                  <a:cubicBezTo>
                    <a:pt x="1881523" y="-6096"/>
                    <a:pt x="2095030" y="19769"/>
                    <a:pt x="2230705" y="0"/>
                  </a:cubicBezTo>
                  <a:cubicBezTo>
                    <a:pt x="2366380" y="-19769"/>
                    <a:pt x="2687272" y="27024"/>
                    <a:pt x="2966579" y="0"/>
                  </a:cubicBezTo>
                  <a:cubicBezTo>
                    <a:pt x="3245886" y="-27024"/>
                    <a:pt x="3461989" y="-15001"/>
                    <a:pt x="3702454" y="0"/>
                  </a:cubicBezTo>
                  <a:cubicBezTo>
                    <a:pt x="3942920" y="15001"/>
                    <a:pt x="3944094" y="-2395"/>
                    <a:pt x="4099696" y="0"/>
                  </a:cubicBezTo>
                  <a:cubicBezTo>
                    <a:pt x="4255298" y="2395"/>
                    <a:pt x="4535497" y="-21065"/>
                    <a:pt x="4666254" y="0"/>
                  </a:cubicBezTo>
                  <a:cubicBezTo>
                    <a:pt x="4797011" y="21065"/>
                    <a:pt x="5084425" y="6398"/>
                    <a:pt x="5232812" y="0"/>
                  </a:cubicBezTo>
                  <a:cubicBezTo>
                    <a:pt x="5381199" y="-6398"/>
                    <a:pt x="5796745" y="39588"/>
                    <a:pt x="6053344" y="0"/>
                  </a:cubicBezTo>
                  <a:cubicBezTo>
                    <a:pt x="6309943" y="-39588"/>
                    <a:pt x="6693379" y="-7550"/>
                    <a:pt x="6873877" y="0"/>
                  </a:cubicBezTo>
                  <a:cubicBezTo>
                    <a:pt x="7054375" y="7550"/>
                    <a:pt x="7207461" y="-12579"/>
                    <a:pt x="7355777" y="0"/>
                  </a:cubicBezTo>
                  <a:cubicBezTo>
                    <a:pt x="7504093" y="12579"/>
                    <a:pt x="7754672" y="-15144"/>
                    <a:pt x="8091651" y="0"/>
                  </a:cubicBezTo>
                  <a:cubicBezTo>
                    <a:pt x="8428630" y="15144"/>
                    <a:pt x="8450637" y="27281"/>
                    <a:pt x="8684258" y="0"/>
                  </a:cubicBezTo>
                  <a:lnTo>
                    <a:pt x="8684258" y="0"/>
                  </a:lnTo>
                  <a:cubicBezTo>
                    <a:pt x="8661324" y="168411"/>
                    <a:pt x="8678255" y="395726"/>
                    <a:pt x="8684258" y="498124"/>
                  </a:cubicBezTo>
                  <a:cubicBezTo>
                    <a:pt x="8708089" y="622294"/>
                    <a:pt x="8591745" y="711032"/>
                    <a:pt x="8465811" y="716571"/>
                  </a:cubicBezTo>
                  <a:cubicBezTo>
                    <a:pt x="8220278" y="709757"/>
                    <a:pt x="8087201" y="729898"/>
                    <a:pt x="7899253" y="716571"/>
                  </a:cubicBezTo>
                  <a:cubicBezTo>
                    <a:pt x="7711305" y="703244"/>
                    <a:pt x="7655098" y="712663"/>
                    <a:pt x="7417353" y="716571"/>
                  </a:cubicBezTo>
                  <a:cubicBezTo>
                    <a:pt x="7179608" y="720479"/>
                    <a:pt x="7064212" y="747345"/>
                    <a:pt x="6766137" y="716571"/>
                  </a:cubicBezTo>
                  <a:cubicBezTo>
                    <a:pt x="6468062" y="685797"/>
                    <a:pt x="6291436" y="748660"/>
                    <a:pt x="6114920" y="716571"/>
                  </a:cubicBezTo>
                  <a:cubicBezTo>
                    <a:pt x="5938404" y="684482"/>
                    <a:pt x="5878963" y="697566"/>
                    <a:pt x="5717679" y="716571"/>
                  </a:cubicBezTo>
                  <a:cubicBezTo>
                    <a:pt x="5556395" y="735576"/>
                    <a:pt x="5435202" y="706444"/>
                    <a:pt x="5235778" y="716571"/>
                  </a:cubicBezTo>
                  <a:cubicBezTo>
                    <a:pt x="5036354" y="726698"/>
                    <a:pt x="4771808" y="729370"/>
                    <a:pt x="4415246" y="716571"/>
                  </a:cubicBezTo>
                  <a:cubicBezTo>
                    <a:pt x="4058684" y="703772"/>
                    <a:pt x="4184901" y="699962"/>
                    <a:pt x="4018004" y="716571"/>
                  </a:cubicBezTo>
                  <a:cubicBezTo>
                    <a:pt x="3851107" y="733180"/>
                    <a:pt x="3620892" y="682103"/>
                    <a:pt x="3282130" y="716571"/>
                  </a:cubicBezTo>
                  <a:cubicBezTo>
                    <a:pt x="2943368" y="751039"/>
                    <a:pt x="2993755" y="713935"/>
                    <a:pt x="2800230" y="716571"/>
                  </a:cubicBezTo>
                  <a:cubicBezTo>
                    <a:pt x="2606705" y="719207"/>
                    <a:pt x="2409140" y="746753"/>
                    <a:pt x="2064355" y="716571"/>
                  </a:cubicBezTo>
                  <a:cubicBezTo>
                    <a:pt x="1719571" y="686389"/>
                    <a:pt x="1637846" y="729547"/>
                    <a:pt x="1243823" y="716571"/>
                  </a:cubicBezTo>
                  <a:cubicBezTo>
                    <a:pt x="849800" y="703595"/>
                    <a:pt x="915863" y="700792"/>
                    <a:pt x="592607" y="716571"/>
                  </a:cubicBezTo>
                  <a:cubicBezTo>
                    <a:pt x="269351" y="732350"/>
                    <a:pt x="191009" y="742894"/>
                    <a:pt x="0" y="716571"/>
                  </a:cubicBezTo>
                  <a:lnTo>
                    <a:pt x="0" y="716571"/>
                  </a:lnTo>
                  <a:cubicBezTo>
                    <a:pt x="5446" y="532694"/>
                    <a:pt x="-18982" y="364647"/>
                    <a:pt x="0" y="218447"/>
                  </a:cubicBezTo>
                  <a:cubicBezTo>
                    <a:pt x="-17731" y="79792"/>
                    <a:pt x="76529" y="-7898"/>
                    <a:pt x="218447"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72" name="TextBox 71">
              <a:extLst>
                <a:ext uri="{FF2B5EF4-FFF2-40B4-BE49-F238E27FC236}">
                  <a16:creationId xmlns:a16="http://schemas.microsoft.com/office/drawing/2014/main" id="{BA0FF025-A3D8-83C8-B230-4124C6B54F56}"/>
                </a:ext>
              </a:extLst>
            </p:cNvPr>
            <p:cNvSpPr txBox="1"/>
            <p:nvPr/>
          </p:nvSpPr>
          <p:spPr>
            <a:xfrm>
              <a:off x="1203205" y="3000831"/>
              <a:ext cx="8355133" cy="523220"/>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Inserting data in all the tables and keeping a track of all the patient history. Limiting incorrect entry by not only using check constraints but also by the use of stored procedures.</a:t>
              </a:r>
              <a:endParaRPr lang="en-US" sz="1400" dirty="0">
                <a:solidFill>
                  <a:schemeClr val="bg1">
                    <a:lumMod val="85000"/>
                  </a:schemeClr>
                </a:solidFill>
                <a:latin typeface="Kanit" pitchFamily="2" charset="-34"/>
                <a:cs typeface="Kanit" pitchFamily="2" charset="-34"/>
              </a:endParaRPr>
            </a:p>
          </p:txBody>
        </p:sp>
      </p:grpSp>
      <p:sp>
        <p:nvSpPr>
          <p:cNvPr id="74" name="TextBox 73">
            <a:extLst>
              <a:ext uri="{FF2B5EF4-FFF2-40B4-BE49-F238E27FC236}">
                <a16:creationId xmlns:a16="http://schemas.microsoft.com/office/drawing/2014/main" id="{63003501-9F9C-8127-A486-C6B75E9D192D}"/>
              </a:ext>
            </a:extLst>
          </p:cNvPr>
          <p:cNvSpPr txBox="1"/>
          <p:nvPr/>
        </p:nvSpPr>
        <p:spPr>
          <a:xfrm>
            <a:off x="1212294" y="3617505"/>
            <a:ext cx="1716644"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Advanced Queries</a:t>
            </a:r>
            <a:endParaRPr lang="en-US" sz="1400" dirty="0">
              <a:solidFill>
                <a:schemeClr val="bg1">
                  <a:lumMod val="95000"/>
                </a:schemeClr>
              </a:solidFill>
              <a:latin typeface="Kanit Medium" pitchFamily="2" charset="-34"/>
              <a:cs typeface="Kanit Medium" pitchFamily="2" charset="-34"/>
            </a:endParaRPr>
          </a:p>
        </p:txBody>
      </p:sp>
      <p:grpSp>
        <p:nvGrpSpPr>
          <p:cNvPr id="81" name="Group 80">
            <a:extLst>
              <a:ext uri="{FF2B5EF4-FFF2-40B4-BE49-F238E27FC236}">
                <a16:creationId xmlns:a16="http://schemas.microsoft.com/office/drawing/2014/main" id="{5B9F7B3B-2F83-58DD-5CA9-5CB3FA8DB85B}"/>
              </a:ext>
            </a:extLst>
          </p:cNvPr>
          <p:cNvGrpSpPr/>
          <p:nvPr/>
        </p:nvGrpSpPr>
        <p:grpSpPr>
          <a:xfrm>
            <a:off x="1045531" y="3945463"/>
            <a:ext cx="10184444" cy="932015"/>
            <a:chOff x="1045531" y="4126222"/>
            <a:chExt cx="10184444" cy="932015"/>
          </a:xfrm>
        </p:grpSpPr>
        <p:sp>
          <p:nvSpPr>
            <p:cNvPr id="73" name="Round Diagonal Corner Rectangle 72">
              <a:extLst>
                <a:ext uri="{FF2B5EF4-FFF2-40B4-BE49-F238E27FC236}">
                  <a16:creationId xmlns:a16="http://schemas.microsoft.com/office/drawing/2014/main" id="{B2EF9E9E-D9BB-3F99-3E8C-A0AA21750C39}"/>
                </a:ext>
              </a:extLst>
            </p:cNvPr>
            <p:cNvSpPr/>
            <p:nvPr/>
          </p:nvSpPr>
          <p:spPr>
            <a:xfrm>
              <a:off x="1045531" y="4126222"/>
              <a:ext cx="10184444" cy="932015"/>
            </a:xfrm>
            <a:custGeom>
              <a:avLst/>
              <a:gdLst>
                <a:gd name="connsiteX0" fmla="*/ 284125 w 10184444"/>
                <a:gd name="connsiteY0" fmla="*/ 0 h 932015"/>
                <a:gd name="connsiteX1" fmla="*/ 746140 w 10184444"/>
                <a:gd name="connsiteY1" fmla="*/ 0 h 932015"/>
                <a:gd name="connsiteX2" fmla="*/ 1307158 w 10184444"/>
                <a:gd name="connsiteY2" fmla="*/ 0 h 932015"/>
                <a:gd name="connsiteX3" fmla="*/ 1769173 w 10184444"/>
                <a:gd name="connsiteY3" fmla="*/ 0 h 932015"/>
                <a:gd name="connsiteX4" fmla="*/ 2231188 w 10184444"/>
                <a:gd name="connsiteY4" fmla="*/ 0 h 932015"/>
                <a:gd name="connsiteX5" fmla="*/ 2990212 w 10184444"/>
                <a:gd name="connsiteY5" fmla="*/ 0 h 932015"/>
                <a:gd name="connsiteX6" fmla="*/ 3749237 w 10184444"/>
                <a:gd name="connsiteY6" fmla="*/ 0 h 932015"/>
                <a:gd name="connsiteX7" fmla="*/ 4112248 w 10184444"/>
                <a:gd name="connsiteY7" fmla="*/ 0 h 932015"/>
                <a:gd name="connsiteX8" fmla="*/ 4673266 w 10184444"/>
                <a:gd name="connsiteY8" fmla="*/ 0 h 932015"/>
                <a:gd name="connsiteX9" fmla="*/ 5234284 w 10184444"/>
                <a:gd name="connsiteY9" fmla="*/ 0 h 932015"/>
                <a:gd name="connsiteX10" fmla="*/ 6092312 w 10184444"/>
                <a:gd name="connsiteY10" fmla="*/ 0 h 932015"/>
                <a:gd name="connsiteX11" fmla="*/ 6950340 w 10184444"/>
                <a:gd name="connsiteY11" fmla="*/ 0 h 932015"/>
                <a:gd name="connsiteX12" fmla="*/ 7412355 w 10184444"/>
                <a:gd name="connsiteY12" fmla="*/ 0 h 932015"/>
                <a:gd name="connsiteX13" fmla="*/ 8171379 w 10184444"/>
                <a:gd name="connsiteY13" fmla="*/ 0 h 932015"/>
                <a:gd name="connsiteX14" fmla="*/ 8831400 w 10184444"/>
                <a:gd name="connsiteY14" fmla="*/ 0 h 932015"/>
                <a:gd name="connsiteX15" fmla="*/ 10184444 w 10184444"/>
                <a:gd name="connsiteY15" fmla="*/ 0 h 932015"/>
                <a:gd name="connsiteX16" fmla="*/ 10184444 w 10184444"/>
                <a:gd name="connsiteY16" fmla="*/ 0 h 932015"/>
                <a:gd name="connsiteX17" fmla="*/ 10184444 w 10184444"/>
                <a:gd name="connsiteY17" fmla="*/ 647890 h 932015"/>
                <a:gd name="connsiteX18" fmla="*/ 9900319 w 10184444"/>
                <a:gd name="connsiteY18" fmla="*/ 932015 h 932015"/>
                <a:gd name="connsiteX19" fmla="*/ 9438304 w 10184444"/>
                <a:gd name="connsiteY19" fmla="*/ 932015 h 932015"/>
                <a:gd name="connsiteX20" fmla="*/ 8778283 w 10184444"/>
                <a:gd name="connsiteY20" fmla="*/ 932015 h 932015"/>
                <a:gd name="connsiteX21" fmla="*/ 8118262 w 10184444"/>
                <a:gd name="connsiteY21" fmla="*/ 932015 h 932015"/>
                <a:gd name="connsiteX22" fmla="*/ 7755250 w 10184444"/>
                <a:gd name="connsiteY22" fmla="*/ 932015 h 932015"/>
                <a:gd name="connsiteX23" fmla="*/ 7293235 w 10184444"/>
                <a:gd name="connsiteY23" fmla="*/ 932015 h 932015"/>
                <a:gd name="connsiteX24" fmla="*/ 6435207 w 10184444"/>
                <a:gd name="connsiteY24" fmla="*/ 932015 h 932015"/>
                <a:gd name="connsiteX25" fmla="*/ 6072196 w 10184444"/>
                <a:gd name="connsiteY25" fmla="*/ 932015 h 932015"/>
                <a:gd name="connsiteX26" fmla="*/ 5313171 w 10184444"/>
                <a:gd name="connsiteY26" fmla="*/ 932015 h 932015"/>
                <a:gd name="connsiteX27" fmla="*/ 4851156 w 10184444"/>
                <a:gd name="connsiteY27" fmla="*/ 932015 h 932015"/>
                <a:gd name="connsiteX28" fmla="*/ 4092132 w 10184444"/>
                <a:gd name="connsiteY28" fmla="*/ 932015 h 932015"/>
                <a:gd name="connsiteX29" fmla="*/ 3234104 w 10184444"/>
                <a:gd name="connsiteY29" fmla="*/ 932015 h 932015"/>
                <a:gd name="connsiteX30" fmla="*/ 2574083 w 10184444"/>
                <a:gd name="connsiteY30" fmla="*/ 932015 h 932015"/>
                <a:gd name="connsiteX31" fmla="*/ 2013065 w 10184444"/>
                <a:gd name="connsiteY31" fmla="*/ 932015 h 932015"/>
                <a:gd name="connsiteX32" fmla="*/ 1650053 w 10184444"/>
                <a:gd name="connsiteY32" fmla="*/ 932015 h 932015"/>
                <a:gd name="connsiteX33" fmla="*/ 792026 w 10184444"/>
                <a:gd name="connsiteY33" fmla="*/ 932015 h 932015"/>
                <a:gd name="connsiteX34" fmla="*/ 0 w 10184444"/>
                <a:gd name="connsiteY34" fmla="*/ 932015 h 932015"/>
                <a:gd name="connsiteX35" fmla="*/ 0 w 10184444"/>
                <a:gd name="connsiteY35" fmla="*/ 932015 h 932015"/>
                <a:gd name="connsiteX36" fmla="*/ 0 w 10184444"/>
                <a:gd name="connsiteY36" fmla="*/ 284125 h 932015"/>
                <a:gd name="connsiteX37" fmla="*/ 284125 w 10184444"/>
                <a:gd name="connsiteY37" fmla="*/ 0 h 9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184444" h="932015" extrusionOk="0">
                  <a:moveTo>
                    <a:pt x="284125" y="0"/>
                  </a:moveTo>
                  <a:cubicBezTo>
                    <a:pt x="480929" y="2739"/>
                    <a:pt x="607524" y="-12667"/>
                    <a:pt x="746140" y="0"/>
                  </a:cubicBezTo>
                  <a:cubicBezTo>
                    <a:pt x="884756" y="12667"/>
                    <a:pt x="1181725" y="-4140"/>
                    <a:pt x="1307158" y="0"/>
                  </a:cubicBezTo>
                  <a:cubicBezTo>
                    <a:pt x="1432591" y="4140"/>
                    <a:pt x="1565467" y="-218"/>
                    <a:pt x="1769173" y="0"/>
                  </a:cubicBezTo>
                  <a:cubicBezTo>
                    <a:pt x="1972879" y="218"/>
                    <a:pt x="2047480" y="-22152"/>
                    <a:pt x="2231188" y="0"/>
                  </a:cubicBezTo>
                  <a:cubicBezTo>
                    <a:pt x="2414896" y="22152"/>
                    <a:pt x="2747549" y="-32728"/>
                    <a:pt x="2990212" y="0"/>
                  </a:cubicBezTo>
                  <a:cubicBezTo>
                    <a:pt x="3232875" y="32728"/>
                    <a:pt x="3523334" y="-2744"/>
                    <a:pt x="3749237" y="0"/>
                  </a:cubicBezTo>
                  <a:cubicBezTo>
                    <a:pt x="3975140" y="2744"/>
                    <a:pt x="3940760" y="10539"/>
                    <a:pt x="4112248" y="0"/>
                  </a:cubicBezTo>
                  <a:cubicBezTo>
                    <a:pt x="4283736" y="-10539"/>
                    <a:pt x="4511114" y="-13826"/>
                    <a:pt x="4673266" y="0"/>
                  </a:cubicBezTo>
                  <a:cubicBezTo>
                    <a:pt x="4835418" y="13826"/>
                    <a:pt x="5052439" y="11612"/>
                    <a:pt x="5234284" y="0"/>
                  </a:cubicBezTo>
                  <a:cubicBezTo>
                    <a:pt x="5416129" y="-11612"/>
                    <a:pt x="5794728" y="-19596"/>
                    <a:pt x="6092312" y="0"/>
                  </a:cubicBezTo>
                  <a:cubicBezTo>
                    <a:pt x="6389896" y="19596"/>
                    <a:pt x="6711220" y="-20822"/>
                    <a:pt x="6950340" y="0"/>
                  </a:cubicBezTo>
                  <a:cubicBezTo>
                    <a:pt x="7189460" y="20822"/>
                    <a:pt x="7240921" y="21297"/>
                    <a:pt x="7412355" y="0"/>
                  </a:cubicBezTo>
                  <a:cubicBezTo>
                    <a:pt x="7583790" y="-21297"/>
                    <a:pt x="7811930" y="32594"/>
                    <a:pt x="8171379" y="0"/>
                  </a:cubicBezTo>
                  <a:cubicBezTo>
                    <a:pt x="8530828" y="-32594"/>
                    <a:pt x="8618166" y="-14285"/>
                    <a:pt x="8831400" y="0"/>
                  </a:cubicBezTo>
                  <a:cubicBezTo>
                    <a:pt x="9044634" y="14285"/>
                    <a:pt x="9654466" y="24377"/>
                    <a:pt x="10184444" y="0"/>
                  </a:cubicBezTo>
                  <a:lnTo>
                    <a:pt x="10184444" y="0"/>
                  </a:lnTo>
                  <a:cubicBezTo>
                    <a:pt x="10174890" y="273894"/>
                    <a:pt x="10188252" y="368225"/>
                    <a:pt x="10184444" y="647890"/>
                  </a:cubicBezTo>
                  <a:cubicBezTo>
                    <a:pt x="10178135" y="804199"/>
                    <a:pt x="10069001" y="931221"/>
                    <a:pt x="9900319" y="932015"/>
                  </a:cubicBezTo>
                  <a:cubicBezTo>
                    <a:pt x="9693026" y="953808"/>
                    <a:pt x="9621160" y="914769"/>
                    <a:pt x="9438304" y="932015"/>
                  </a:cubicBezTo>
                  <a:cubicBezTo>
                    <a:pt x="9255448" y="949261"/>
                    <a:pt x="9054814" y="900139"/>
                    <a:pt x="8778283" y="932015"/>
                  </a:cubicBezTo>
                  <a:cubicBezTo>
                    <a:pt x="8501752" y="963891"/>
                    <a:pt x="8422825" y="918934"/>
                    <a:pt x="8118262" y="932015"/>
                  </a:cubicBezTo>
                  <a:cubicBezTo>
                    <a:pt x="7813699" y="945096"/>
                    <a:pt x="7929099" y="927164"/>
                    <a:pt x="7755250" y="932015"/>
                  </a:cubicBezTo>
                  <a:cubicBezTo>
                    <a:pt x="7581401" y="936866"/>
                    <a:pt x="7494274" y="951750"/>
                    <a:pt x="7293235" y="932015"/>
                  </a:cubicBezTo>
                  <a:cubicBezTo>
                    <a:pt x="7092196" y="912280"/>
                    <a:pt x="6859920" y="922305"/>
                    <a:pt x="6435207" y="932015"/>
                  </a:cubicBezTo>
                  <a:cubicBezTo>
                    <a:pt x="6010494" y="941725"/>
                    <a:pt x="6170303" y="925680"/>
                    <a:pt x="6072196" y="932015"/>
                  </a:cubicBezTo>
                  <a:cubicBezTo>
                    <a:pt x="5974089" y="938350"/>
                    <a:pt x="5597660" y="943130"/>
                    <a:pt x="5313171" y="932015"/>
                  </a:cubicBezTo>
                  <a:cubicBezTo>
                    <a:pt x="5028682" y="920900"/>
                    <a:pt x="5046063" y="914748"/>
                    <a:pt x="4851156" y="932015"/>
                  </a:cubicBezTo>
                  <a:cubicBezTo>
                    <a:pt x="4656249" y="949282"/>
                    <a:pt x="4362877" y="903388"/>
                    <a:pt x="4092132" y="932015"/>
                  </a:cubicBezTo>
                  <a:cubicBezTo>
                    <a:pt x="3821387" y="960642"/>
                    <a:pt x="3611923" y="924495"/>
                    <a:pt x="3234104" y="932015"/>
                  </a:cubicBezTo>
                  <a:cubicBezTo>
                    <a:pt x="2856285" y="939535"/>
                    <a:pt x="2786686" y="947049"/>
                    <a:pt x="2574083" y="932015"/>
                  </a:cubicBezTo>
                  <a:cubicBezTo>
                    <a:pt x="2361480" y="916981"/>
                    <a:pt x="2245181" y="958559"/>
                    <a:pt x="2013065" y="932015"/>
                  </a:cubicBezTo>
                  <a:cubicBezTo>
                    <a:pt x="1780949" y="905471"/>
                    <a:pt x="1812646" y="926837"/>
                    <a:pt x="1650053" y="932015"/>
                  </a:cubicBezTo>
                  <a:cubicBezTo>
                    <a:pt x="1487460" y="937193"/>
                    <a:pt x="1205346" y="911917"/>
                    <a:pt x="792026" y="932015"/>
                  </a:cubicBezTo>
                  <a:cubicBezTo>
                    <a:pt x="378706" y="952113"/>
                    <a:pt x="314881" y="901294"/>
                    <a:pt x="0" y="932015"/>
                  </a:cubicBezTo>
                  <a:lnTo>
                    <a:pt x="0" y="932015"/>
                  </a:lnTo>
                  <a:cubicBezTo>
                    <a:pt x="-10008" y="744519"/>
                    <a:pt x="-29325" y="528024"/>
                    <a:pt x="0" y="284125"/>
                  </a:cubicBezTo>
                  <a:cubicBezTo>
                    <a:pt x="-28742" y="137123"/>
                    <a:pt x="143837" y="-18019"/>
                    <a:pt x="284125"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75" name="TextBox 74">
              <a:extLst>
                <a:ext uri="{FF2B5EF4-FFF2-40B4-BE49-F238E27FC236}">
                  <a16:creationId xmlns:a16="http://schemas.microsoft.com/office/drawing/2014/main" id="{F8670B75-3FEC-BA8A-43C1-CA398527978F}"/>
                </a:ext>
              </a:extLst>
            </p:cNvPr>
            <p:cNvSpPr txBox="1"/>
            <p:nvPr/>
          </p:nvSpPr>
          <p:spPr>
            <a:xfrm>
              <a:off x="1212294" y="4241183"/>
              <a:ext cx="9746219" cy="738664"/>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Used stored procedures to display availability of doctors &amp; rooms and to limit incorrect entries. Created a UDF that calculates the entire bill and adjusts the insurance coverage. Created triggers for change in appointment date and time and the address of the patient. Encrypted the contact no of the patient. </a:t>
              </a:r>
              <a:endParaRPr lang="en-US" sz="1400" dirty="0">
                <a:solidFill>
                  <a:schemeClr val="bg1">
                    <a:lumMod val="85000"/>
                  </a:schemeClr>
                </a:solidFill>
                <a:latin typeface="Kanit" pitchFamily="2" charset="-34"/>
                <a:cs typeface="Kanit" pitchFamily="2" charset="-34"/>
              </a:endParaRPr>
            </a:p>
          </p:txBody>
        </p:sp>
      </p:grpSp>
      <p:sp>
        <p:nvSpPr>
          <p:cNvPr id="77" name="TextBox 76">
            <a:extLst>
              <a:ext uri="{FF2B5EF4-FFF2-40B4-BE49-F238E27FC236}">
                <a16:creationId xmlns:a16="http://schemas.microsoft.com/office/drawing/2014/main" id="{424CBE35-4C8D-ABA7-D559-4D634AC8B162}"/>
              </a:ext>
            </a:extLst>
          </p:cNvPr>
          <p:cNvSpPr txBox="1"/>
          <p:nvPr/>
        </p:nvSpPr>
        <p:spPr>
          <a:xfrm>
            <a:off x="1212294" y="5070380"/>
            <a:ext cx="835581"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Billing </a:t>
            </a:r>
            <a:endParaRPr lang="en-US" sz="1400" dirty="0">
              <a:solidFill>
                <a:schemeClr val="bg1">
                  <a:lumMod val="95000"/>
                </a:schemeClr>
              </a:solidFill>
              <a:latin typeface="Kanit Medium" pitchFamily="2" charset="-34"/>
              <a:cs typeface="Kanit Medium" pitchFamily="2" charset="-34"/>
            </a:endParaRPr>
          </a:p>
        </p:txBody>
      </p:sp>
      <p:grpSp>
        <p:nvGrpSpPr>
          <p:cNvPr id="82" name="Group 81">
            <a:extLst>
              <a:ext uri="{FF2B5EF4-FFF2-40B4-BE49-F238E27FC236}">
                <a16:creationId xmlns:a16="http://schemas.microsoft.com/office/drawing/2014/main" id="{2A8DE1A2-1B7E-E24B-E0CD-07B199764028}"/>
              </a:ext>
            </a:extLst>
          </p:cNvPr>
          <p:cNvGrpSpPr/>
          <p:nvPr/>
        </p:nvGrpSpPr>
        <p:grpSpPr>
          <a:xfrm>
            <a:off x="1045531" y="5398339"/>
            <a:ext cx="10184444" cy="792944"/>
            <a:chOff x="1045531" y="5609153"/>
            <a:chExt cx="10184444" cy="792944"/>
          </a:xfrm>
        </p:grpSpPr>
        <p:sp>
          <p:nvSpPr>
            <p:cNvPr id="76" name="Round Diagonal Corner Rectangle 75">
              <a:extLst>
                <a:ext uri="{FF2B5EF4-FFF2-40B4-BE49-F238E27FC236}">
                  <a16:creationId xmlns:a16="http://schemas.microsoft.com/office/drawing/2014/main" id="{E01771E7-B65C-799E-0744-DB8B8CBC7F95}"/>
                </a:ext>
              </a:extLst>
            </p:cNvPr>
            <p:cNvSpPr/>
            <p:nvPr/>
          </p:nvSpPr>
          <p:spPr>
            <a:xfrm>
              <a:off x="1045531" y="5609153"/>
              <a:ext cx="10184444" cy="792944"/>
            </a:xfrm>
            <a:custGeom>
              <a:avLst/>
              <a:gdLst>
                <a:gd name="connsiteX0" fmla="*/ 241729 w 10184444"/>
                <a:gd name="connsiteY0" fmla="*/ 0 h 792944"/>
                <a:gd name="connsiteX1" fmla="*/ 705722 w 10184444"/>
                <a:gd name="connsiteY1" fmla="*/ 0 h 792944"/>
                <a:gd name="connsiteX2" fmla="*/ 1269143 w 10184444"/>
                <a:gd name="connsiteY2" fmla="*/ 0 h 792944"/>
                <a:gd name="connsiteX3" fmla="*/ 1733136 w 10184444"/>
                <a:gd name="connsiteY3" fmla="*/ 0 h 792944"/>
                <a:gd name="connsiteX4" fmla="*/ 2197130 w 10184444"/>
                <a:gd name="connsiteY4" fmla="*/ 0 h 792944"/>
                <a:gd name="connsiteX5" fmla="*/ 2959404 w 10184444"/>
                <a:gd name="connsiteY5" fmla="*/ 0 h 792944"/>
                <a:gd name="connsiteX6" fmla="*/ 3721679 w 10184444"/>
                <a:gd name="connsiteY6" fmla="*/ 0 h 792944"/>
                <a:gd name="connsiteX7" fmla="*/ 4086245 w 10184444"/>
                <a:gd name="connsiteY7" fmla="*/ 0 h 792944"/>
                <a:gd name="connsiteX8" fmla="*/ 4649666 w 10184444"/>
                <a:gd name="connsiteY8" fmla="*/ 0 h 792944"/>
                <a:gd name="connsiteX9" fmla="*/ 5213086 w 10184444"/>
                <a:gd name="connsiteY9" fmla="*/ 0 h 792944"/>
                <a:gd name="connsiteX10" fmla="*/ 6074788 w 10184444"/>
                <a:gd name="connsiteY10" fmla="*/ 0 h 792944"/>
                <a:gd name="connsiteX11" fmla="*/ 6936490 w 10184444"/>
                <a:gd name="connsiteY11" fmla="*/ 0 h 792944"/>
                <a:gd name="connsiteX12" fmla="*/ 7400484 w 10184444"/>
                <a:gd name="connsiteY12" fmla="*/ 0 h 792944"/>
                <a:gd name="connsiteX13" fmla="*/ 8162759 w 10184444"/>
                <a:gd name="connsiteY13" fmla="*/ 0 h 792944"/>
                <a:gd name="connsiteX14" fmla="*/ 8825606 w 10184444"/>
                <a:gd name="connsiteY14" fmla="*/ 0 h 792944"/>
                <a:gd name="connsiteX15" fmla="*/ 10184444 w 10184444"/>
                <a:gd name="connsiteY15" fmla="*/ 0 h 792944"/>
                <a:gd name="connsiteX16" fmla="*/ 10184444 w 10184444"/>
                <a:gd name="connsiteY16" fmla="*/ 0 h 792944"/>
                <a:gd name="connsiteX17" fmla="*/ 10184444 w 10184444"/>
                <a:gd name="connsiteY17" fmla="*/ 551215 h 792944"/>
                <a:gd name="connsiteX18" fmla="*/ 9942715 w 10184444"/>
                <a:gd name="connsiteY18" fmla="*/ 792944 h 792944"/>
                <a:gd name="connsiteX19" fmla="*/ 9478722 w 10184444"/>
                <a:gd name="connsiteY19" fmla="*/ 792944 h 792944"/>
                <a:gd name="connsiteX20" fmla="*/ 8815874 w 10184444"/>
                <a:gd name="connsiteY20" fmla="*/ 792944 h 792944"/>
                <a:gd name="connsiteX21" fmla="*/ 8153026 w 10184444"/>
                <a:gd name="connsiteY21" fmla="*/ 792944 h 792944"/>
                <a:gd name="connsiteX22" fmla="*/ 7788460 w 10184444"/>
                <a:gd name="connsiteY22" fmla="*/ 792944 h 792944"/>
                <a:gd name="connsiteX23" fmla="*/ 7324467 w 10184444"/>
                <a:gd name="connsiteY23" fmla="*/ 792944 h 792944"/>
                <a:gd name="connsiteX24" fmla="*/ 6462765 w 10184444"/>
                <a:gd name="connsiteY24" fmla="*/ 792944 h 792944"/>
                <a:gd name="connsiteX25" fmla="*/ 6098199 w 10184444"/>
                <a:gd name="connsiteY25" fmla="*/ 792944 h 792944"/>
                <a:gd name="connsiteX26" fmla="*/ 5335924 w 10184444"/>
                <a:gd name="connsiteY26" fmla="*/ 792944 h 792944"/>
                <a:gd name="connsiteX27" fmla="*/ 4871930 w 10184444"/>
                <a:gd name="connsiteY27" fmla="*/ 792944 h 792944"/>
                <a:gd name="connsiteX28" fmla="*/ 4109656 w 10184444"/>
                <a:gd name="connsiteY28" fmla="*/ 792944 h 792944"/>
                <a:gd name="connsiteX29" fmla="*/ 3247954 w 10184444"/>
                <a:gd name="connsiteY29" fmla="*/ 792944 h 792944"/>
                <a:gd name="connsiteX30" fmla="*/ 2585106 w 10184444"/>
                <a:gd name="connsiteY30" fmla="*/ 792944 h 792944"/>
                <a:gd name="connsiteX31" fmla="*/ 2021685 w 10184444"/>
                <a:gd name="connsiteY31" fmla="*/ 792944 h 792944"/>
                <a:gd name="connsiteX32" fmla="*/ 1657119 w 10184444"/>
                <a:gd name="connsiteY32" fmla="*/ 792944 h 792944"/>
                <a:gd name="connsiteX33" fmla="*/ 795417 w 10184444"/>
                <a:gd name="connsiteY33" fmla="*/ 792944 h 792944"/>
                <a:gd name="connsiteX34" fmla="*/ 0 w 10184444"/>
                <a:gd name="connsiteY34" fmla="*/ 792944 h 792944"/>
                <a:gd name="connsiteX35" fmla="*/ 0 w 10184444"/>
                <a:gd name="connsiteY35" fmla="*/ 792944 h 792944"/>
                <a:gd name="connsiteX36" fmla="*/ 0 w 10184444"/>
                <a:gd name="connsiteY36" fmla="*/ 241729 h 792944"/>
                <a:gd name="connsiteX37" fmla="*/ 241729 w 10184444"/>
                <a:gd name="connsiteY37" fmla="*/ 0 h 79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184444" h="792944" extrusionOk="0">
                  <a:moveTo>
                    <a:pt x="241729" y="0"/>
                  </a:moveTo>
                  <a:cubicBezTo>
                    <a:pt x="363038" y="-12919"/>
                    <a:pt x="567398" y="-6553"/>
                    <a:pt x="705722" y="0"/>
                  </a:cubicBezTo>
                  <a:cubicBezTo>
                    <a:pt x="844046" y="6553"/>
                    <a:pt x="1155946" y="-24692"/>
                    <a:pt x="1269143" y="0"/>
                  </a:cubicBezTo>
                  <a:cubicBezTo>
                    <a:pt x="1382340" y="24692"/>
                    <a:pt x="1551427" y="18881"/>
                    <a:pt x="1733136" y="0"/>
                  </a:cubicBezTo>
                  <a:cubicBezTo>
                    <a:pt x="1914845" y="-18881"/>
                    <a:pt x="2019181" y="6784"/>
                    <a:pt x="2197130" y="0"/>
                  </a:cubicBezTo>
                  <a:cubicBezTo>
                    <a:pt x="2375079" y="-6784"/>
                    <a:pt x="2806720" y="28073"/>
                    <a:pt x="2959404" y="0"/>
                  </a:cubicBezTo>
                  <a:cubicBezTo>
                    <a:pt x="3112088" y="-28073"/>
                    <a:pt x="3478221" y="-17906"/>
                    <a:pt x="3721679" y="0"/>
                  </a:cubicBezTo>
                  <a:cubicBezTo>
                    <a:pt x="3965138" y="17906"/>
                    <a:pt x="3957635" y="2345"/>
                    <a:pt x="4086245" y="0"/>
                  </a:cubicBezTo>
                  <a:cubicBezTo>
                    <a:pt x="4214855" y="-2345"/>
                    <a:pt x="4508328" y="427"/>
                    <a:pt x="4649666" y="0"/>
                  </a:cubicBezTo>
                  <a:cubicBezTo>
                    <a:pt x="4791004" y="-427"/>
                    <a:pt x="5079045" y="-3153"/>
                    <a:pt x="5213086" y="0"/>
                  </a:cubicBezTo>
                  <a:cubicBezTo>
                    <a:pt x="5347127" y="3153"/>
                    <a:pt x="5787298" y="42927"/>
                    <a:pt x="6074788" y="0"/>
                  </a:cubicBezTo>
                  <a:cubicBezTo>
                    <a:pt x="6362278" y="-42927"/>
                    <a:pt x="6555365" y="31196"/>
                    <a:pt x="6936490" y="0"/>
                  </a:cubicBezTo>
                  <a:cubicBezTo>
                    <a:pt x="7317615" y="-31196"/>
                    <a:pt x="7202318" y="-10478"/>
                    <a:pt x="7400484" y="0"/>
                  </a:cubicBezTo>
                  <a:cubicBezTo>
                    <a:pt x="7598650" y="10478"/>
                    <a:pt x="7871176" y="20527"/>
                    <a:pt x="8162759" y="0"/>
                  </a:cubicBezTo>
                  <a:cubicBezTo>
                    <a:pt x="8454342" y="-20527"/>
                    <a:pt x="8597006" y="-30170"/>
                    <a:pt x="8825606" y="0"/>
                  </a:cubicBezTo>
                  <a:cubicBezTo>
                    <a:pt x="9054206" y="30170"/>
                    <a:pt x="9867996" y="14137"/>
                    <a:pt x="10184444" y="0"/>
                  </a:cubicBezTo>
                  <a:lnTo>
                    <a:pt x="10184444" y="0"/>
                  </a:lnTo>
                  <a:cubicBezTo>
                    <a:pt x="10160575" y="200432"/>
                    <a:pt x="10203780" y="425026"/>
                    <a:pt x="10184444" y="551215"/>
                  </a:cubicBezTo>
                  <a:cubicBezTo>
                    <a:pt x="10156637" y="682035"/>
                    <a:pt x="10085231" y="792336"/>
                    <a:pt x="9942715" y="792944"/>
                  </a:cubicBezTo>
                  <a:cubicBezTo>
                    <a:pt x="9830196" y="801159"/>
                    <a:pt x="9704806" y="787224"/>
                    <a:pt x="9478722" y="792944"/>
                  </a:cubicBezTo>
                  <a:cubicBezTo>
                    <a:pt x="9252638" y="798664"/>
                    <a:pt x="9086748" y="788935"/>
                    <a:pt x="8815874" y="792944"/>
                  </a:cubicBezTo>
                  <a:cubicBezTo>
                    <a:pt x="8545000" y="796953"/>
                    <a:pt x="8340061" y="778945"/>
                    <a:pt x="8153026" y="792944"/>
                  </a:cubicBezTo>
                  <a:cubicBezTo>
                    <a:pt x="7965991" y="806943"/>
                    <a:pt x="7894976" y="781367"/>
                    <a:pt x="7788460" y="792944"/>
                  </a:cubicBezTo>
                  <a:cubicBezTo>
                    <a:pt x="7681944" y="804521"/>
                    <a:pt x="7442521" y="772710"/>
                    <a:pt x="7324467" y="792944"/>
                  </a:cubicBezTo>
                  <a:cubicBezTo>
                    <a:pt x="7206413" y="813178"/>
                    <a:pt x="6868836" y="816791"/>
                    <a:pt x="6462765" y="792944"/>
                  </a:cubicBezTo>
                  <a:cubicBezTo>
                    <a:pt x="6056694" y="769097"/>
                    <a:pt x="6177812" y="808826"/>
                    <a:pt x="6098199" y="792944"/>
                  </a:cubicBezTo>
                  <a:cubicBezTo>
                    <a:pt x="6018586" y="777062"/>
                    <a:pt x="5679342" y="797946"/>
                    <a:pt x="5335924" y="792944"/>
                  </a:cubicBezTo>
                  <a:cubicBezTo>
                    <a:pt x="4992506" y="787942"/>
                    <a:pt x="5022846" y="812190"/>
                    <a:pt x="4871930" y="792944"/>
                  </a:cubicBezTo>
                  <a:cubicBezTo>
                    <a:pt x="4721014" y="773698"/>
                    <a:pt x="4329117" y="786672"/>
                    <a:pt x="4109656" y="792944"/>
                  </a:cubicBezTo>
                  <a:cubicBezTo>
                    <a:pt x="3890195" y="799216"/>
                    <a:pt x="3432031" y="792757"/>
                    <a:pt x="3247954" y="792944"/>
                  </a:cubicBezTo>
                  <a:cubicBezTo>
                    <a:pt x="3063877" y="793131"/>
                    <a:pt x="2736703" y="794127"/>
                    <a:pt x="2585106" y="792944"/>
                  </a:cubicBezTo>
                  <a:cubicBezTo>
                    <a:pt x="2433509" y="791761"/>
                    <a:pt x="2251057" y="788763"/>
                    <a:pt x="2021685" y="792944"/>
                  </a:cubicBezTo>
                  <a:cubicBezTo>
                    <a:pt x="1792313" y="797125"/>
                    <a:pt x="1749217" y="794943"/>
                    <a:pt x="1657119" y="792944"/>
                  </a:cubicBezTo>
                  <a:cubicBezTo>
                    <a:pt x="1565021" y="790945"/>
                    <a:pt x="1069766" y="753830"/>
                    <a:pt x="795417" y="792944"/>
                  </a:cubicBezTo>
                  <a:cubicBezTo>
                    <a:pt x="521068" y="832058"/>
                    <a:pt x="306293" y="784660"/>
                    <a:pt x="0" y="792944"/>
                  </a:cubicBezTo>
                  <a:lnTo>
                    <a:pt x="0" y="792944"/>
                  </a:lnTo>
                  <a:cubicBezTo>
                    <a:pt x="16569" y="633815"/>
                    <a:pt x="1731" y="384255"/>
                    <a:pt x="0" y="241729"/>
                  </a:cubicBezTo>
                  <a:cubicBezTo>
                    <a:pt x="-11975" y="112357"/>
                    <a:pt x="120835" y="-13662"/>
                    <a:pt x="241729"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78" name="TextBox 77">
              <a:extLst>
                <a:ext uri="{FF2B5EF4-FFF2-40B4-BE49-F238E27FC236}">
                  <a16:creationId xmlns:a16="http://schemas.microsoft.com/office/drawing/2014/main" id="{FE3B089F-3BC1-5526-06A4-1D0BE231467E}"/>
                </a:ext>
              </a:extLst>
            </p:cNvPr>
            <p:cNvSpPr txBox="1"/>
            <p:nvPr/>
          </p:nvSpPr>
          <p:spPr>
            <a:xfrm>
              <a:off x="1212294" y="5724113"/>
              <a:ext cx="9746219" cy="523220"/>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Costs for lab tests, room costs, consultation fee, medicines cost etc., were all extracted for the respective tables and the total amount was displayed in the billing table after subtracting the insurance coverage cost from the total bill.</a:t>
              </a:r>
              <a:endParaRPr lang="en-US" sz="1400" dirty="0">
                <a:solidFill>
                  <a:schemeClr val="bg1">
                    <a:lumMod val="85000"/>
                  </a:schemeClr>
                </a:solidFill>
                <a:latin typeface="Kanit" pitchFamily="2" charset="-34"/>
                <a:cs typeface="Kanit" pitchFamily="2" charset="-34"/>
              </a:endParaRPr>
            </a:p>
          </p:txBody>
        </p:sp>
      </p:grpSp>
      <p:pic>
        <p:nvPicPr>
          <p:cNvPr id="83" name="Picture 82" descr="A screenshot of a computer screen&#10;&#10;Description automatically generated with medium confidence">
            <a:extLst>
              <a:ext uri="{FF2B5EF4-FFF2-40B4-BE49-F238E27FC236}">
                <a16:creationId xmlns:a16="http://schemas.microsoft.com/office/drawing/2014/main" id="{D336C3D5-0FCC-1D76-07FF-D8B6CCB1AB0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301382" y="318109"/>
            <a:ext cx="5058252" cy="6209328"/>
          </a:xfrm>
          <a:prstGeom prst="rect">
            <a:avLst/>
          </a:prstGeom>
          <a:noFill/>
          <a:ln>
            <a:noFill/>
          </a:ln>
        </p:spPr>
      </p:pic>
    </p:spTree>
    <p:extLst>
      <p:ext uri="{BB962C8B-B14F-4D97-AF65-F5344CB8AC3E}">
        <p14:creationId xmlns:p14="http://schemas.microsoft.com/office/powerpoint/2010/main" val="383381784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6" name="Freeform 35">
            <a:extLst>
              <a:ext uri="{FF2B5EF4-FFF2-40B4-BE49-F238E27FC236}">
                <a16:creationId xmlns:a16="http://schemas.microsoft.com/office/drawing/2014/main" id="{D6174BD9-2C2B-1096-AC18-7E66BD703486}"/>
              </a:ext>
            </a:extLst>
          </p:cNvPr>
          <p:cNvSpPr/>
          <p:nvPr/>
        </p:nvSpPr>
        <p:spPr>
          <a:xfrm rot="10800000" flipH="1">
            <a:off x="1" y="0"/>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accent1">
                  <a:lumMod val="60000"/>
                  <a:lumOff val="40000"/>
                  <a:alpha val="29000"/>
                </a:schemeClr>
              </a:gs>
              <a:gs pos="100000">
                <a:schemeClr val="accent1">
                  <a:lumMod val="40000"/>
                  <a:lumOff val="60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Freeform 37">
            <a:extLst>
              <a:ext uri="{FF2B5EF4-FFF2-40B4-BE49-F238E27FC236}">
                <a16:creationId xmlns:a16="http://schemas.microsoft.com/office/drawing/2014/main" id="{88106851-E28C-5FE3-4DA0-94C56DDFEFFF}"/>
              </a:ext>
            </a:extLst>
          </p:cNvPr>
          <p:cNvSpPr/>
          <p:nvPr/>
        </p:nvSpPr>
        <p:spPr>
          <a:xfrm flipH="1" flipV="1">
            <a:off x="8659906" y="0"/>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accent1">
                  <a:lumMod val="60000"/>
                  <a:lumOff val="40000"/>
                  <a:alpha val="29000"/>
                </a:schemeClr>
              </a:gs>
              <a:gs pos="100000">
                <a:schemeClr val="accent1">
                  <a:lumMod val="40000"/>
                  <a:lumOff val="60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Picture 51" descr="Diagram, schematic&#10;&#10;Description automatically generated">
            <a:extLst>
              <a:ext uri="{FF2B5EF4-FFF2-40B4-BE49-F238E27FC236}">
                <a16:creationId xmlns:a16="http://schemas.microsoft.com/office/drawing/2014/main" id="{F459C942-AA00-C751-F3CE-76A24DD39B23}"/>
              </a:ext>
            </a:extLst>
          </p:cNvPr>
          <p:cNvPicPr>
            <a:picLocks noChangeAspect="1"/>
          </p:cNvPicPr>
          <p:nvPr/>
        </p:nvPicPr>
        <p:blipFill>
          <a:blip r:embed="rId3"/>
          <a:stretch>
            <a:fillRect/>
          </a:stretch>
        </p:blipFill>
        <p:spPr>
          <a:xfrm>
            <a:off x="13966919" y="318109"/>
            <a:ext cx="9802031" cy="6221779"/>
          </a:xfrm>
          <a:prstGeom prst="rect">
            <a:avLst/>
          </a:prstGeom>
        </p:spPr>
      </p:pic>
      <p:sp>
        <p:nvSpPr>
          <p:cNvPr id="53" name="TextBox 52">
            <a:extLst>
              <a:ext uri="{FF2B5EF4-FFF2-40B4-BE49-F238E27FC236}">
                <a16:creationId xmlns:a16="http://schemas.microsoft.com/office/drawing/2014/main" id="{EE01B0F4-757A-83CD-77B8-179A32897863}"/>
              </a:ext>
            </a:extLst>
          </p:cNvPr>
          <p:cNvSpPr txBox="1"/>
          <p:nvPr/>
        </p:nvSpPr>
        <p:spPr>
          <a:xfrm rot="16200000">
            <a:off x="-2450171" y="3167389"/>
            <a:ext cx="3044984" cy="523220"/>
          </a:xfrm>
          <a:prstGeom prst="rect">
            <a:avLst/>
          </a:prstGeom>
          <a:noFill/>
        </p:spPr>
        <p:txBody>
          <a:bodyPr wrap="square" rtlCol="0">
            <a:spAutoFit/>
          </a:bodyPr>
          <a:lstStyle/>
          <a:p>
            <a:r>
              <a:rPr lang="en-US" sz="2800" b="1" spc="300" dirty="0">
                <a:solidFill>
                  <a:srgbClr val="FFFF00"/>
                </a:solidFill>
                <a:latin typeface="Kanit" pitchFamily="2" charset="-34"/>
                <a:ea typeface="Amazon Ember" panose="020B0603020204020204" pitchFamily="34" charset="0"/>
                <a:cs typeface="Kanit" pitchFamily="2" charset="-34"/>
              </a:rPr>
              <a:t>E-R DIAGRAM</a:t>
            </a:r>
          </a:p>
        </p:txBody>
      </p:sp>
      <p:grpSp>
        <p:nvGrpSpPr>
          <p:cNvPr id="54" name="Group 53">
            <a:extLst>
              <a:ext uri="{FF2B5EF4-FFF2-40B4-BE49-F238E27FC236}">
                <a16:creationId xmlns:a16="http://schemas.microsoft.com/office/drawing/2014/main" id="{A6906D33-D86C-B0BC-5B0F-37E097B18F97}"/>
              </a:ext>
            </a:extLst>
          </p:cNvPr>
          <p:cNvGrpSpPr/>
          <p:nvPr/>
        </p:nvGrpSpPr>
        <p:grpSpPr>
          <a:xfrm>
            <a:off x="1045531" y="-2619624"/>
            <a:ext cx="5726744" cy="595871"/>
            <a:chOff x="1045531" y="1562742"/>
            <a:chExt cx="5726744" cy="595871"/>
          </a:xfrm>
        </p:grpSpPr>
        <p:sp>
          <p:nvSpPr>
            <p:cNvPr id="55" name="Round Diagonal Corner Rectangle 54">
              <a:extLst>
                <a:ext uri="{FF2B5EF4-FFF2-40B4-BE49-F238E27FC236}">
                  <a16:creationId xmlns:a16="http://schemas.microsoft.com/office/drawing/2014/main" id="{BC985EB6-AB82-CC54-E946-97CFD7759112}"/>
                </a:ext>
              </a:extLst>
            </p:cNvPr>
            <p:cNvSpPr/>
            <p:nvPr/>
          </p:nvSpPr>
          <p:spPr>
            <a:xfrm>
              <a:off x="1045531" y="1562742"/>
              <a:ext cx="5726744" cy="595871"/>
            </a:xfrm>
            <a:custGeom>
              <a:avLst/>
              <a:gdLst>
                <a:gd name="connsiteX0" fmla="*/ 181651 w 5726744"/>
                <a:gd name="connsiteY0" fmla="*/ 0 h 595871"/>
                <a:gd name="connsiteX1" fmla="*/ 763886 w 5726744"/>
                <a:gd name="connsiteY1" fmla="*/ 0 h 595871"/>
                <a:gd name="connsiteX2" fmla="*/ 1401571 w 5726744"/>
                <a:gd name="connsiteY2" fmla="*/ 0 h 595871"/>
                <a:gd name="connsiteX3" fmla="*/ 1983806 w 5726744"/>
                <a:gd name="connsiteY3" fmla="*/ 0 h 595871"/>
                <a:gd name="connsiteX4" fmla="*/ 2566041 w 5726744"/>
                <a:gd name="connsiteY4" fmla="*/ 0 h 595871"/>
                <a:gd name="connsiteX5" fmla="*/ 3314629 w 5726744"/>
                <a:gd name="connsiteY5" fmla="*/ 0 h 595871"/>
                <a:gd name="connsiteX6" fmla="*/ 4063216 w 5726744"/>
                <a:gd name="connsiteY6" fmla="*/ 0 h 595871"/>
                <a:gd name="connsiteX7" fmla="*/ 4590000 w 5726744"/>
                <a:gd name="connsiteY7" fmla="*/ 0 h 595871"/>
                <a:gd name="connsiteX8" fmla="*/ 5726744 w 5726744"/>
                <a:gd name="connsiteY8" fmla="*/ 0 h 595871"/>
                <a:gd name="connsiteX9" fmla="*/ 5726744 w 5726744"/>
                <a:gd name="connsiteY9" fmla="*/ 0 h 595871"/>
                <a:gd name="connsiteX10" fmla="*/ 5726744 w 5726744"/>
                <a:gd name="connsiteY10" fmla="*/ 414220 h 595871"/>
                <a:gd name="connsiteX11" fmla="*/ 5545093 w 5726744"/>
                <a:gd name="connsiteY11" fmla="*/ 595871 h 595871"/>
                <a:gd name="connsiteX12" fmla="*/ 4962858 w 5726744"/>
                <a:gd name="connsiteY12" fmla="*/ 595871 h 595871"/>
                <a:gd name="connsiteX13" fmla="*/ 4380623 w 5726744"/>
                <a:gd name="connsiteY13" fmla="*/ 595871 h 595871"/>
                <a:gd name="connsiteX14" fmla="*/ 3632036 w 5726744"/>
                <a:gd name="connsiteY14" fmla="*/ 595871 h 595871"/>
                <a:gd name="connsiteX15" fmla="*/ 2883448 w 5726744"/>
                <a:gd name="connsiteY15" fmla="*/ 595871 h 595871"/>
                <a:gd name="connsiteX16" fmla="*/ 2245763 w 5726744"/>
                <a:gd name="connsiteY16" fmla="*/ 595871 h 595871"/>
                <a:gd name="connsiteX17" fmla="*/ 1663528 w 5726744"/>
                <a:gd name="connsiteY17" fmla="*/ 595871 h 595871"/>
                <a:gd name="connsiteX18" fmla="*/ 1081293 w 5726744"/>
                <a:gd name="connsiteY18" fmla="*/ 595871 h 595871"/>
                <a:gd name="connsiteX19" fmla="*/ 0 w 5726744"/>
                <a:gd name="connsiteY19" fmla="*/ 595871 h 595871"/>
                <a:gd name="connsiteX20" fmla="*/ 0 w 5726744"/>
                <a:gd name="connsiteY20" fmla="*/ 595871 h 595871"/>
                <a:gd name="connsiteX21" fmla="*/ 0 w 5726744"/>
                <a:gd name="connsiteY21" fmla="*/ 181651 h 595871"/>
                <a:gd name="connsiteX22" fmla="*/ 181651 w 5726744"/>
                <a:gd name="connsiteY22" fmla="*/ 0 h 595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726744" h="595871" extrusionOk="0">
                  <a:moveTo>
                    <a:pt x="181651" y="0"/>
                  </a:moveTo>
                  <a:cubicBezTo>
                    <a:pt x="414742" y="15572"/>
                    <a:pt x="543120" y="-19420"/>
                    <a:pt x="763886" y="0"/>
                  </a:cubicBezTo>
                  <a:cubicBezTo>
                    <a:pt x="984653" y="19420"/>
                    <a:pt x="1227990" y="13005"/>
                    <a:pt x="1401571" y="0"/>
                  </a:cubicBezTo>
                  <a:cubicBezTo>
                    <a:pt x="1575153" y="-13005"/>
                    <a:pt x="1840767" y="15058"/>
                    <a:pt x="1983806" y="0"/>
                  </a:cubicBezTo>
                  <a:cubicBezTo>
                    <a:pt x="2126845" y="-15058"/>
                    <a:pt x="2412847" y="3240"/>
                    <a:pt x="2566041" y="0"/>
                  </a:cubicBezTo>
                  <a:cubicBezTo>
                    <a:pt x="2719235" y="-3240"/>
                    <a:pt x="3089195" y="-2587"/>
                    <a:pt x="3314629" y="0"/>
                  </a:cubicBezTo>
                  <a:cubicBezTo>
                    <a:pt x="3540063" y="2587"/>
                    <a:pt x="3695623" y="-31066"/>
                    <a:pt x="4063216" y="0"/>
                  </a:cubicBezTo>
                  <a:cubicBezTo>
                    <a:pt x="4430809" y="31066"/>
                    <a:pt x="4447536" y="18580"/>
                    <a:pt x="4590000" y="0"/>
                  </a:cubicBezTo>
                  <a:cubicBezTo>
                    <a:pt x="4732464" y="-18580"/>
                    <a:pt x="5265301" y="51996"/>
                    <a:pt x="5726744" y="0"/>
                  </a:cubicBezTo>
                  <a:lnTo>
                    <a:pt x="5726744" y="0"/>
                  </a:lnTo>
                  <a:cubicBezTo>
                    <a:pt x="5713461" y="168054"/>
                    <a:pt x="5724372" y="265875"/>
                    <a:pt x="5726744" y="414220"/>
                  </a:cubicBezTo>
                  <a:cubicBezTo>
                    <a:pt x="5723599" y="520907"/>
                    <a:pt x="5666243" y="602492"/>
                    <a:pt x="5545093" y="595871"/>
                  </a:cubicBezTo>
                  <a:cubicBezTo>
                    <a:pt x="5286459" y="612501"/>
                    <a:pt x="5105448" y="615075"/>
                    <a:pt x="4962858" y="595871"/>
                  </a:cubicBezTo>
                  <a:cubicBezTo>
                    <a:pt x="4820268" y="576667"/>
                    <a:pt x="4589626" y="582563"/>
                    <a:pt x="4380623" y="595871"/>
                  </a:cubicBezTo>
                  <a:cubicBezTo>
                    <a:pt x="4171621" y="609179"/>
                    <a:pt x="3885241" y="583931"/>
                    <a:pt x="3632036" y="595871"/>
                  </a:cubicBezTo>
                  <a:cubicBezTo>
                    <a:pt x="3378831" y="607811"/>
                    <a:pt x="3172394" y="595806"/>
                    <a:pt x="2883448" y="595871"/>
                  </a:cubicBezTo>
                  <a:cubicBezTo>
                    <a:pt x="2594502" y="595936"/>
                    <a:pt x="2472487" y="585189"/>
                    <a:pt x="2245763" y="595871"/>
                  </a:cubicBezTo>
                  <a:cubicBezTo>
                    <a:pt x="2019039" y="606553"/>
                    <a:pt x="1828069" y="584238"/>
                    <a:pt x="1663528" y="595871"/>
                  </a:cubicBezTo>
                  <a:cubicBezTo>
                    <a:pt x="1498988" y="607504"/>
                    <a:pt x="1250311" y="599509"/>
                    <a:pt x="1081293" y="595871"/>
                  </a:cubicBezTo>
                  <a:cubicBezTo>
                    <a:pt x="912276" y="592233"/>
                    <a:pt x="451016" y="570173"/>
                    <a:pt x="0" y="595871"/>
                  </a:cubicBezTo>
                  <a:lnTo>
                    <a:pt x="0" y="595871"/>
                  </a:lnTo>
                  <a:cubicBezTo>
                    <a:pt x="18516" y="505866"/>
                    <a:pt x="8143" y="370733"/>
                    <a:pt x="0" y="181651"/>
                  </a:cubicBezTo>
                  <a:cubicBezTo>
                    <a:pt x="-12512" y="83457"/>
                    <a:pt x="71779" y="-8543"/>
                    <a:pt x="181651"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56" name="TextBox 55">
              <a:extLst>
                <a:ext uri="{FF2B5EF4-FFF2-40B4-BE49-F238E27FC236}">
                  <a16:creationId xmlns:a16="http://schemas.microsoft.com/office/drawing/2014/main" id="{A803E2BC-09F1-0388-A740-7E4B38B85115}"/>
                </a:ext>
              </a:extLst>
            </p:cNvPr>
            <p:cNvSpPr txBox="1"/>
            <p:nvPr/>
          </p:nvSpPr>
          <p:spPr>
            <a:xfrm>
              <a:off x="1212294" y="1694202"/>
              <a:ext cx="5388530" cy="307777"/>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Designing table structures for the various segments in a hospital.</a:t>
              </a:r>
              <a:endParaRPr lang="en-US" sz="1400" dirty="0">
                <a:solidFill>
                  <a:schemeClr val="bg1">
                    <a:lumMod val="85000"/>
                  </a:schemeClr>
                </a:solidFill>
                <a:latin typeface="Kanit" pitchFamily="2" charset="-34"/>
                <a:cs typeface="Kanit" pitchFamily="2" charset="-34"/>
              </a:endParaRPr>
            </a:p>
          </p:txBody>
        </p:sp>
      </p:grpSp>
      <p:sp>
        <p:nvSpPr>
          <p:cNvPr id="57" name="TextBox 56">
            <a:extLst>
              <a:ext uri="{FF2B5EF4-FFF2-40B4-BE49-F238E27FC236}">
                <a16:creationId xmlns:a16="http://schemas.microsoft.com/office/drawing/2014/main" id="{350D0D2E-FE2E-FFA6-FD4B-7AE41FBE4AA6}"/>
              </a:ext>
            </a:extLst>
          </p:cNvPr>
          <p:cNvSpPr txBox="1"/>
          <p:nvPr/>
        </p:nvSpPr>
        <p:spPr>
          <a:xfrm>
            <a:off x="1212294" y="-2452992"/>
            <a:ext cx="1410291"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Defining Data</a:t>
            </a:r>
            <a:r>
              <a:rPr lang="en-US" sz="1400" dirty="0">
                <a:solidFill>
                  <a:schemeClr val="bg1">
                    <a:lumMod val="95000"/>
                  </a:schemeClr>
                </a:solidFill>
                <a:effectLst/>
                <a:latin typeface="Kanit Medium" pitchFamily="2" charset="-34"/>
                <a:cs typeface="Kanit Medium" pitchFamily="2" charset="-34"/>
              </a:rPr>
              <a:t> </a:t>
            </a:r>
            <a:endParaRPr lang="en-US" sz="1400" dirty="0">
              <a:solidFill>
                <a:schemeClr val="bg1">
                  <a:lumMod val="95000"/>
                </a:schemeClr>
              </a:solidFill>
              <a:latin typeface="Kanit Medium" pitchFamily="2" charset="-34"/>
              <a:cs typeface="Kanit Medium" pitchFamily="2" charset="-34"/>
            </a:endParaRPr>
          </a:p>
        </p:txBody>
      </p:sp>
      <p:sp>
        <p:nvSpPr>
          <p:cNvPr id="58" name="TextBox 57">
            <a:extLst>
              <a:ext uri="{FF2B5EF4-FFF2-40B4-BE49-F238E27FC236}">
                <a16:creationId xmlns:a16="http://schemas.microsoft.com/office/drawing/2014/main" id="{D0E303FC-AB3C-061F-2CC7-FFCFBB559381}"/>
              </a:ext>
            </a:extLst>
          </p:cNvPr>
          <p:cNvSpPr txBox="1"/>
          <p:nvPr/>
        </p:nvSpPr>
        <p:spPr>
          <a:xfrm>
            <a:off x="1212294" y="-2348459"/>
            <a:ext cx="1410291"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Inserting Data </a:t>
            </a:r>
            <a:endParaRPr lang="en-US" sz="1400" dirty="0">
              <a:solidFill>
                <a:schemeClr val="bg1">
                  <a:lumMod val="95000"/>
                </a:schemeClr>
              </a:solidFill>
              <a:latin typeface="Kanit Medium" pitchFamily="2" charset="-34"/>
              <a:cs typeface="Kanit Medium" pitchFamily="2" charset="-34"/>
            </a:endParaRPr>
          </a:p>
        </p:txBody>
      </p:sp>
      <p:grpSp>
        <p:nvGrpSpPr>
          <p:cNvPr id="59" name="Group 58">
            <a:extLst>
              <a:ext uri="{FF2B5EF4-FFF2-40B4-BE49-F238E27FC236}">
                <a16:creationId xmlns:a16="http://schemas.microsoft.com/office/drawing/2014/main" id="{427FFABF-FA1D-2B74-73AC-765352702D8E}"/>
              </a:ext>
            </a:extLst>
          </p:cNvPr>
          <p:cNvGrpSpPr/>
          <p:nvPr/>
        </p:nvGrpSpPr>
        <p:grpSpPr>
          <a:xfrm>
            <a:off x="1045531" y="-2701983"/>
            <a:ext cx="8684258" cy="716571"/>
            <a:chOff x="1036442" y="2885870"/>
            <a:chExt cx="8684258" cy="716571"/>
          </a:xfrm>
        </p:grpSpPr>
        <p:sp>
          <p:nvSpPr>
            <p:cNvPr id="60" name="Round Diagonal Corner Rectangle 59">
              <a:extLst>
                <a:ext uri="{FF2B5EF4-FFF2-40B4-BE49-F238E27FC236}">
                  <a16:creationId xmlns:a16="http://schemas.microsoft.com/office/drawing/2014/main" id="{B4C666C2-142E-5D48-A7AA-36E709BBF2EB}"/>
                </a:ext>
              </a:extLst>
            </p:cNvPr>
            <p:cNvSpPr/>
            <p:nvPr/>
          </p:nvSpPr>
          <p:spPr>
            <a:xfrm>
              <a:off x="1036442" y="2885870"/>
              <a:ext cx="8684258" cy="716571"/>
            </a:xfrm>
            <a:custGeom>
              <a:avLst/>
              <a:gdLst>
                <a:gd name="connsiteX0" fmla="*/ 218447 w 8684258"/>
                <a:gd name="connsiteY0" fmla="*/ 0 h 716571"/>
                <a:gd name="connsiteX1" fmla="*/ 700347 w 8684258"/>
                <a:gd name="connsiteY1" fmla="*/ 0 h 716571"/>
                <a:gd name="connsiteX2" fmla="*/ 1266905 w 8684258"/>
                <a:gd name="connsiteY2" fmla="*/ 0 h 716571"/>
                <a:gd name="connsiteX3" fmla="*/ 1748805 w 8684258"/>
                <a:gd name="connsiteY3" fmla="*/ 0 h 716571"/>
                <a:gd name="connsiteX4" fmla="*/ 2230705 w 8684258"/>
                <a:gd name="connsiteY4" fmla="*/ 0 h 716571"/>
                <a:gd name="connsiteX5" fmla="*/ 2966579 w 8684258"/>
                <a:gd name="connsiteY5" fmla="*/ 0 h 716571"/>
                <a:gd name="connsiteX6" fmla="*/ 3702454 w 8684258"/>
                <a:gd name="connsiteY6" fmla="*/ 0 h 716571"/>
                <a:gd name="connsiteX7" fmla="*/ 4099696 w 8684258"/>
                <a:gd name="connsiteY7" fmla="*/ 0 h 716571"/>
                <a:gd name="connsiteX8" fmla="*/ 4666254 w 8684258"/>
                <a:gd name="connsiteY8" fmla="*/ 0 h 716571"/>
                <a:gd name="connsiteX9" fmla="*/ 5232812 w 8684258"/>
                <a:gd name="connsiteY9" fmla="*/ 0 h 716571"/>
                <a:gd name="connsiteX10" fmla="*/ 6053344 w 8684258"/>
                <a:gd name="connsiteY10" fmla="*/ 0 h 716571"/>
                <a:gd name="connsiteX11" fmla="*/ 6873877 w 8684258"/>
                <a:gd name="connsiteY11" fmla="*/ 0 h 716571"/>
                <a:gd name="connsiteX12" fmla="*/ 7355777 w 8684258"/>
                <a:gd name="connsiteY12" fmla="*/ 0 h 716571"/>
                <a:gd name="connsiteX13" fmla="*/ 8091651 w 8684258"/>
                <a:gd name="connsiteY13" fmla="*/ 0 h 716571"/>
                <a:gd name="connsiteX14" fmla="*/ 8684258 w 8684258"/>
                <a:gd name="connsiteY14" fmla="*/ 0 h 716571"/>
                <a:gd name="connsiteX15" fmla="*/ 8684258 w 8684258"/>
                <a:gd name="connsiteY15" fmla="*/ 0 h 716571"/>
                <a:gd name="connsiteX16" fmla="*/ 8684258 w 8684258"/>
                <a:gd name="connsiteY16" fmla="*/ 498124 h 716571"/>
                <a:gd name="connsiteX17" fmla="*/ 8465811 w 8684258"/>
                <a:gd name="connsiteY17" fmla="*/ 716571 h 716571"/>
                <a:gd name="connsiteX18" fmla="*/ 7899253 w 8684258"/>
                <a:gd name="connsiteY18" fmla="*/ 716571 h 716571"/>
                <a:gd name="connsiteX19" fmla="*/ 7417353 w 8684258"/>
                <a:gd name="connsiteY19" fmla="*/ 716571 h 716571"/>
                <a:gd name="connsiteX20" fmla="*/ 6766137 w 8684258"/>
                <a:gd name="connsiteY20" fmla="*/ 716571 h 716571"/>
                <a:gd name="connsiteX21" fmla="*/ 6114920 w 8684258"/>
                <a:gd name="connsiteY21" fmla="*/ 716571 h 716571"/>
                <a:gd name="connsiteX22" fmla="*/ 5717679 w 8684258"/>
                <a:gd name="connsiteY22" fmla="*/ 716571 h 716571"/>
                <a:gd name="connsiteX23" fmla="*/ 5235778 w 8684258"/>
                <a:gd name="connsiteY23" fmla="*/ 716571 h 716571"/>
                <a:gd name="connsiteX24" fmla="*/ 4415246 w 8684258"/>
                <a:gd name="connsiteY24" fmla="*/ 716571 h 716571"/>
                <a:gd name="connsiteX25" fmla="*/ 4018004 w 8684258"/>
                <a:gd name="connsiteY25" fmla="*/ 716571 h 716571"/>
                <a:gd name="connsiteX26" fmla="*/ 3282130 w 8684258"/>
                <a:gd name="connsiteY26" fmla="*/ 716571 h 716571"/>
                <a:gd name="connsiteX27" fmla="*/ 2800230 w 8684258"/>
                <a:gd name="connsiteY27" fmla="*/ 716571 h 716571"/>
                <a:gd name="connsiteX28" fmla="*/ 2064355 w 8684258"/>
                <a:gd name="connsiteY28" fmla="*/ 716571 h 716571"/>
                <a:gd name="connsiteX29" fmla="*/ 1243823 w 8684258"/>
                <a:gd name="connsiteY29" fmla="*/ 716571 h 716571"/>
                <a:gd name="connsiteX30" fmla="*/ 592607 w 8684258"/>
                <a:gd name="connsiteY30" fmla="*/ 716571 h 716571"/>
                <a:gd name="connsiteX31" fmla="*/ 0 w 8684258"/>
                <a:gd name="connsiteY31" fmla="*/ 716571 h 716571"/>
                <a:gd name="connsiteX32" fmla="*/ 0 w 8684258"/>
                <a:gd name="connsiteY32" fmla="*/ 716571 h 716571"/>
                <a:gd name="connsiteX33" fmla="*/ 0 w 8684258"/>
                <a:gd name="connsiteY33" fmla="*/ 218447 h 716571"/>
                <a:gd name="connsiteX34" fmla="*/ 218447 w 8684258"/>
                <a:gd name="connsiteY34" fmla="*/ 0 h 71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8684258" h="716571" extrusionOk="0">
                  <a:moveTo>
                    <a:pt x="218447" y="0"/>
                  </a:moveTo>
                  <a:cubicBezTo>
                    <a:pt x="404511" y="-930"/>
                    <a:pt x="480638" y="-15079"/>
                    <a:pt x="700347" y="0"/>
                  </a:cubicBezTo>
                  <a:cubicBezTo>
                    <a:pt x="920056" y="15079"/>
                    <a:pt x="1024525" y="-1807"/>
                    <a:pt x="1266905" y="0"/>
                  </a:cubicBezTo>
                  <a:cubicBezTo>
                    <a:pt x="1509285" y="1807"/>
                    <a:pt x="1616087" y="6096"/>
                    <a:pt x="1748805" y="0"/>
                  </a:cubicBezTo>
                  <a:cubicBezTo>
                    <a:pt x="1881523" y="-6096"/>
                    <a:pt x="2095030" y="19769"/>
                    <a:pt x="2230705" y="0"/>
                  </a:cubicBezTo>
                  <a:cubicBezTo>
                    <a:pt x="2366380" y="-19769"/>
                    <a:pt x="2687272" y="27024"/>
                    <a:pt x="2966579" y="0"/>
                  </a:cubicBezTo>
                  <a:cubicBezTo>
                    <a:pt x="3245886" y="-27024"/>
                    <a:pt x="3461989" y="-15001"/>
                    <a:pt x="3702454" y="0"/>
                  </a:cubicBezTo>
                  <a:cubicBezTo>
                    <a:pt x="3942920" y="15001"/>
                    <a:pt x="3944094" y="-2395"/>
                    <a:pt x="4099696" y="0"/>
                  </a:cubicBezTo>
                  <a:cubicBezTo>
                    <a:pt x="4255298" y="2395"/>
                    <a:pt x="4535497" y="-21065"/>
                    <a:pt x="4666254" y="0"/>
                  </a:cubicBezTo>
                  <a:cubicBezTo>
                    <a:pt x="4797011" y="21065"/>
                    <a:pt x="5084425" y="6398"/>
                    <a:pt x="5232812" y="0"/>
                  </a:cubicBezTo>
                  <a:cubicBezTo>
                    <a:pt x="5381199" y="-6398"/>
                    <a:pt x="5796745" y="39588"/>
                    <a:pt x="6053344" y="0"/>
                  </a:cubicBezTo>
                  <a:cubicBezTo>
                    <a:pt x="6309943" y="-39588"/>
                    <a:pt x="6693379" y="-7550"/>
                    <a:pt x="6873877" y="0"/>
                  </a:cubicBezTo>
                  <a:cubicBezTo>
                    <a:pt x="7054375" y="7550"/>
                    <a:pt x="7207461" y="-12579"/>
                    <a:pt x="7355777" y="0"/>
                  </a:cubicBezTo>
                  <a:cubicBezTo>
                    <a:pt x="7504093" y="12579"/>
                    <a:pt x="7754672" y="-15144"/>
                    <a:pt x="8091651" y="0"/>
                  </a:cubicBezTo>
                  <a:cubicBezTo>
                    <a:pt x="8428630" y="15144"/>
                    <a:pt x="8450637" y="27281"/>
                    <a:pt x="8684258" y="0"/>
                  </a:cubicBezTo>
                  <a:lnTo>
                    <a:pt x="8684258" y="0"/>
                  </a:lnTo>
                  <a:cubicBezTo>
                    <a:pt x="8661324" y="168411"/>
                    <a:pt x="8678255" y="395726"/>
                    <a:pt x="8684258" y="498124"/>
                  </a:cubicBezTo>
                  <a:cubicBezTo>
                    <a:pt x="8708089" y="622294"/>
                    <a:pt x="8591745" y="711032"/>
                    <a:pt x="8465811" y="716571"/>
                  </a:cubicBezTo>
                  <a:cubicBezTo>
                    <a:pt x="8220278" y="709757"/>
                    <a:pt x="8087201" y="729898"/>
                    <a:pt x="7899253" y="716571"/>
                  </a:cubicBezTo>
                  <a:cubicBezTo>
                    <a:pt x="7711305" y="703244"/>
                    <a:pt x="7655098" y="712663"/>
                    <a:pt x="7417353" y="716571"/>
                  </a:cubicBezTo>
                  <a:cubicBezTo>
                    <a:pt x="7179608" y="720479"/>
                    <a:pt x="7064212" y="747345"/>
                    <a:pt x="6766137" y="716571"/>
                  </a:cubicBezTo>
                  <a:cubicBezTo>
                    <a:pt x="6468062" y="685797"/>
                    <a:pt x="6291436" y="748660"/>
                    <a:pt x="6114920" y="716571"/>
                  </a:cubicBezTo>
                  <a:cubicBezTo>
                    <a:pt x="5938404" y="684482"/>
                    <a:pt x="5878963" y="697566"/>
                    <a:pt x="5717679" y="716571"/>
                  </a:cubicBezTo>
                  <a:cubicBezTo>
                    <a:pt x="5556395" y="735576"/>
                    <a:pt x="5435202" y="706444"/>
                    <a:pt x="5235778" y="716571"/>
                  </a:cubicBezTo>
                  <a:cubicBezTo>
                    <a:pt x="5036354" y="726698"/>
                    <a:pt x="4771808" y="729370"/>
                    <a:pt x="4415246" y="716571"/>
                  </a:cubicBezTo>
                  <a:cubicBezTo>
                    <a:pt x="4058684" y="703772"/>
                    <a:pt x="4184901" y="699962"/>
                    <a:pt x="4018004" y="716571"/>
                  </a:cubicBezTo>
                  <a:cubicBezTo>
                    <a:pt x="3851107" y="733180"/>
                    <a:pt x="3620892" y="682103"/>
                    <a:pt x="3282130" y="716571"/>
                  </a:cubicBezTo>
                  <a:cubicBezTo>
                    <a:pt x="2943368" y="751039"/>
                    <a:pt x="2993755" y="713935"/>
                    <a:pt x="2800230" y="716571"/>
                  </a:cubicBezTo>
                  <a:cubicBezTo>
                    <a:pt x="2606705" y="719207"/>
                    <a:pt x="2409140" y="746753"/>
                    <a:pt x="2064355" y="716571"/>
                  </a:cubicBezTo>
                  <a:cubicBezTo>
                    <a:pt x="1719571" y="686389"/>
                    <a:pt x="1637846" y="729547"/>
                    <a:pt x="1243823" y="716571"/>
                  </a:cubicBezTo>
                  <a:cubicBezTo>
                    <a:pt x="849800" y="703595"/>
                    <a:pt x="915863" y="700792"/>
                    <a:pt x="592607" y="716571"/>
                  </a:cubicBezTo>
                  <a:cubicBezTo>
                    <a:pt x="269351" y="732350"/>
                    <a:pt x="191009" y="742894"/>
                    <a:pt x="0" y="716571"/>
                  </a:cubicBezTo>
                  <a:lnTo>
                    <a:pt x="0" y="716571"/>
                  </a:lnTo>
                  <a:cubicBezTo>
                    <a:pt x="5446" y="532694"/>
                    <a:pt x="-18982" y="364647"/>
                    <a:pt x="0" y="218447"/>
                  </a:cubicBezTo>
                  <a:cubicBezTo>
                    <a:pt x="-17731" y="79792"/>
                    <a:pt x="76529" y="-7898"/>
                    <a:pt x="218447"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61" name="TextBox 60">
              <a:extLst>
                <a:ext uri="{FF2B5EF4-FFF2-40B4-BE49-F238E27FC236}">
                  <a16:creationId xmlns:a16="http://schemas.microsoft.com/office/drawing/2014/main" id="{D1FF220F-E82D-BB91-1184-274F877DFAA8}"/>
                </a:ext>
              </a:extLst>
            </p:cNvPr>
            <p:cNvSpPr txBox="1"/>
            <p:nvPr/>
          </p:nvSpPr>
          <p:spPr>
            <a:xfrm>
              <a:off x="1203205" y="3000831"/>
              <a:ext cx="8355133" cy="523220"/>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Inserting data in all the tables and keeping a track of all the patient history. Limiting incorrect entry by not only using check constraints but also by the use of stored procedures.</a:t>
              </a:r>
              <a:endParaRPr lang="en-US" sz="1400" dirty="0">
                <a:solidFill>
                  <a:schemeClr val="bg1">
                    <a:lumMod val="85000"/>
                  </a:schemeClr>
                </a:solidFill>
                <a:latin typeface="Kanit" pitchFamily="2" charset="-34"/>
                <a:cs typeface="Kanit" pitchFamily="2" charset="-34"/>
              </a:endParaRPr>
            </a:p>
          </p:txBody>
        </p:sp>
      </p:grpSp>
      <p:sp>
        <p:nvSpPr>
          <p:cNvPr id="62" name="TextBox 61">
            <a:extLst>
              <a:ext uri="{FF2B5EF4-FFF2-40B4-BE49-F238E27FC236}">
                <a16:creationId xmlns:a16="http://schemas.microsoft.com/office/drawing/2014/main" id="{72FC0AEB-2B9C-BFD7-E299-96C110B8FCFD}"/>
              </a:ext>
            </a:extLst>
          </p:cNvPr>
          <p:cNvSpPr txBox="1"/>
          <p:nvPr/>
        </p:nvSpPr>
        <p:spPr>
          <a:xfrm>
            <a:off x="1212294" y="-2285245"/>
            <a:ext cx="1716644"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Advanced Queries</a:t>
            </a:r>
            <a:endParaRPr lang="en-US" sz="1400" dirty="0">
              <a:solidFill>
                <a:schemeClr val="bg1">
                  <a:lumMod val="95000"/>
                </a:schemeClr>
              </a:solidFill>
              <a:latin typeface="Kanit Medium" pitchFamily="2" charset="-34"/>
              <a:cs typeface="Kanit Medium" pitchFamily="2" charset="-34"/>
            </a:endParaRPr>
          </a:p>
        </p:txBody>
      </p:sp>
      <p:grpSp>
        <p:nvGrpSpPr>
          <p:cNvPr id="63" name="Group 62">
            <a:extLst>
              <a:ext uri="{FF2B5EF4-FFF2-40B4-BE49-F238E27FC236}">
                <a16:creationId xmlns:a16="http://schemas.microsoft.com/office/drawing/2014/main" id="{8D78D3AA-454D-66CD-E7E3-B002808BA515}"/>
              </a:ext>
            </a:extLst>
          </p:cNvPr>
          <p:cNvGrpSpPr/>
          <p:nvPr/>
        </p:nvGrpSpPr>
        <p:grpSpPr>
          <a:xfrm>
            <a:off x="1045531" y="-2766028"/>
            <a:ext cx="10184444" cy="932015"/>
            <a:chOff x="1045531" y="4126222"/>
            <a:chExt cx="10184444" cy="932015"/>
          </a:xfrm>
        </p:grpSpPr>
        <p:sp>
          <p:nvSpPr>
            <p:cNvPr id="64" name="Round Diagonal Corner Rectangle 63">
              <a:extLst>
                <a:ext uri="{FF2B5EF4-FFF2-40B4-BE49-F238E27FC236}">
                  <a16:creationId xmlns:a16="http://schemas.microsoft.com/office/drawing/2014/main" id="{BE8CD2D3-D51E-8F02-2A65-873C3D8F6102}"/>
                </a:ext>
              </a:extLst>
            </p:cNvPr>
            <p:cNvSpPr/>
            <p:nvPr/>
          </p:nvSpPr>
          <p:spPr>
            <a:xfrm>
              <a:off x="1045531" y="4126222"/>
              <a:ext cx="10184444" cy="932015"/>
            </a:xfrm>
            <a:custGeom>
              <a:avLst/>
              <a:gdLst>
                <a:gd name="connsiteX0" fmla="*/ 284125 w 10184444"/>
                <a:gd name="connsiteY0" fmla="*/ 0 h 932015"/>
                <a:gd name="connsiteX1" fmla="*/ 746140 w 10184444"/>
                <a:gd name="connsiteY1" fmla="*/ 0 h 932015"/>
                <a:gd name="connsiteX2" fmla="*/ 1307158 w 10184444"/>
                <a:gd name="connsiteY2" fmla="*/ 0 h 932015"/>
                <a:gd name="connsiteX3" fmla="*/ 1769173 w 10184444"/>
                <a:gd name="connsiteY3" fmla="*/ 0 h 932015"/>
                <a:gd name="connsiteX4" fmla="*/ 2231188 w 10184444"/>
                <a:gd name="connsiteY4" fmla="*/ 0 h 932015"/>
                <a:gd name="connsiteX5" fmla="*/ 2990212 w 10184444"/>
                <a:gd name="connsiteY5" fmla="*/ 0 h 932015"/>
                <a:gd name="connsiteX6" fmla="*/ 3749237 w 10184444"/>
                <a:gd name="connsiteY6" fmla="*/ 0 h 932015"/>
                <a:gd name="connsiteX7" fmla="*/ 4112248 w 10184444"/>
                <a:gd name="connsiteY7" fmla="*/ 0 h 932015"/>
                <a:gd name="connsiteX8" fmla="*/ 4673266 w 10184444"/>
                <a:gd name="connsiteY8" fmla="*/ 0 h 932015"/>
                <a:gd name="connsiteX9" fmla="*/ 5234284 w 10184444"/>
                <a:gd name="connsiteY9" fmla="*/ 0 h 932015"/>
                <a:gd name="connsiteX10" fmla="*/ 6092312 w 10184444"/>
                <a:gd name="connsiteY10" fmla="*/ 0 h 932015"/>
                <a:gd name="connsiteX11" fmla="*/ 6950340 w 10184444"/>
                <a:gd name="connsiteY11" fmla="*/ 0 h 932015"/>
                <a:gd name="connsiteX12" fmla="*/ 7412355 w 10184444"/>
                <a:gd name="connsiteY12" fmla="*/ 0 h 932015"/>
                <a:gd name="connsiteX13" fmla="*/ 8171379 w 10184444"/>
                <a:gd name="connsiteY13" fmla="*/ 0 h 932015"/>
                <a:gd name="connsiteX14" fmla="*/ 8831400 w 10184444"/>
                <a:gd name="connsiteY14" fmla="*/ 0 h 932015"/>
                <a:gd name="connsiteX15" fmla="*/ 10184444 w 10184444"/>
                <a:gd name="connsiteY15" fmla="*/ 0 h 932015"/>
                <a:gd name="connsiteX16" fmla="*/ 10184444 w 10184444"/>
                <a:gd name="connsiteY16" fmla="*/ 0 h 932015"/>
                <a:gd name="connsiteX17" fmla="*/ 10184444 w 10184444"/>
                <a:gd name="connsiteY17" fmla="*/ 647890 h 932015"/>
                <a:gd name="connsiteX18" fmla="*/ 9900319 w 10184444"/>
                <a:gd name="connsiteY18" fmla="*/ 932015 h 932015"/>
                <a:gd name="connsiteX19" fmla="*/ 9438304 w 10184444"/>
                <a:gd name="connsiteY19" fmla="*/ 932015 h 932015"/>
                <a:gd name="connsiteX20" fmla="*/ 8778283 w 10184444"/>
                <a:gd name="connsiteY20" fmla="*/ 932015 h 932015"/>
                <a:gd name="connsiteX21" fmla="*/ 8118262 w 10184444"/>
                <a:gd name="connsiteY21" fmla="*/ 932015 h 932015"/>
                <a:gd name="connsiteX22" fmla="*/ 7755250 w 10184444"/>
                <a:gd name="connsiteY22" fmla="*/ 932015 h 932015"/>
                <a:gd name="connsiteX23" fmla="*/ 7293235 w 10184444"/>
                <a:gd name="connsiteY23" fmla="*/ 932015 h 932015"/>
                <a:gd name="connsiteX24" fmla="*/ 6435207 w 10184444"/>
                <a:gd name="connsiteY24" fmla="*/ 932015 h 932015"/>
                <a:gd name="connsiteX25" fmla="*/ 6072196 w 10184444"/>
                <a:gd name="connsiteY25" fmla="*/ 932015 h 932015"/>
                <a:gd name="connsiteX26" fmla="*/ 5313171 w 10184444"/>
                <a:gd name="connsiteY26" fmla="*/ 932015 h 932015"/>
                <a:gd name="connsiteX27" fmla="*/ 4851156 w 10184444"/>
                <a:gd name="connsiteY27" fmla="*/ 932015 h 932015"/>
                <a:gd name="connsiteX28" fmla="*/ 4092132 w 10184444"/>
                <a:gd name="connsiteY28" fmla="*/ 932015 h 932015"/>
                <a:gd name="connsiteX29" fmla="*/ 3234104 w 10184444"/>
                <a:gd name="connsiteY29" fmla="*/ 932015 h 932015"/>
                <a:gd name="connsiteX30" fmla="*/ 2574083 w 10184444"/>
                <a:gd name="connsiteY30" fmla="*/ 932015 h 932015"/>
                <a:gd name="connsiteX31" fmla="*/ 2013065 w 10184444"/>
                <a:gd name="connsiteY31" fmla="*/ 932015 h 932015"/>
                <a:gd name="connsiteX32" fmla="*/ 1650053 w 10184444"/>
                <a:gd name="connsiteY32" fmla="*/ 932015 h 932015"/>
                <a:gd name="connsiteX33" fmla="*/ 792026 w 10184444"/>
                <a:gd name="connsiteY33" fmla="*/ 932015 h 932015"/>
                <a:gd name="connsiteX34" fmla="*/ 0 w 10184444"/>
                <a:gd name="connsiteY34" fmla="*/ 932015 h 932015"/>
                <a:gd name="connsiteX35" fmla="*/ 0 w 10184444"/>
                <a:gd name="connsiteY35" fmla="*/ 932015 h 932015"/>
                <a:gd name="connsiteX36" fmla="*/ 0 w 10184444"/>
                <a:gd name="connsiteY36" fmla="*/ 284125 h 932015"/>
                <a:gd name="connsiteX37" fmla="*/ 284125 w 10184444"/>
                <a:gd name="connsiteY37" fmla="*/ 0 h 9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184444" h="932015" extrusionOk="0">
                  <a:moveTo>
                    <a:pt x="284125" y="0"/>
                  </a:moveTo>
                  <a:cubicBezTo>
                    <a:pt x="480929" y="2739"/>
                    <a:pt x="607524" y="-12667"/>
                    <a:pt x="746140" y="0"/>
                  </a:cubicBezTo>
                  <a:cubicBezTo>
                    <a:pt x="884756" y="12667"/>
                    <a:pt x="1181725" y="-4140"/>
                    <a:pt x="1307158" y="0"/>
                  </a:cubicBezTo>
                  <a:cubicBezTo>
                    <a:pt x="1432591" y="4140"/>
                    <a:pt x="1565467" y="-218"/>
                    <a:pt x="1769173" y="0"/>
                  </a:cubicBezTo>
                  <a:cubicBezTo>
                    <a:pt x="1972879" y="218"/>
                    <a:pt x="2047480" y="-22152"/>
                    <a:pt x="2231188" y="0"/>
                  </a:cubicBezTo>
                  <a:cubicBezTo>
                    <a:pt x="2414896" y="22152"/>
                    <a:pt x="2747549" y="-32728"/>
                    <a:pt x="2990212" y="0"/>
                  </a:cubicBezTo>
                  <a:cubicBezTo>
                    <a:pt x="3232875" y="32728"/>
                    <a:pt x="3523334" y="-2744"/>
                    <a:pt x="3749237" y="0"/>
                  </a:cubicBezTo>
                  <a:cubicBezTo>
                    <a:pt x="3975140" y="2744"/>
                    <a:pt x="3940760" y="10539"/>
                    <a:pt x="4112248" y="0"/>
                  </a:cubicBezTo>
                  <a:cubicBezTo>
                    <a:pt x="4283736" y="-10539"/>
                    <a:pt x="4511114" y="-13826"/>
                    <a:pt x="4673266" y="0"/>
                  </a:cubicBezTo>
                  <a:cubicBezTo>
                    <a:pt x="4835418" y="13826"/>
                    <a:pt x="5052439" y="11612"/>
                    <a:pt x="5234284" y="0"/>
                  </a:cubicBezTo>
                  <a:cubicBezTo>
                    <a:pt x="5416129" y="-11612"/>
                    <a:pt x="5794728" y="-19596"/>
                    <a:pt x="6092312" y="0"/>
                  </a:cubicBezTo>
                  <a:cubicBezTo>
                    <a:pt x="6389896" y="19596"/>
                    <a:pt x="6711220" y="-20822"/>
                    <a:pt x="6950340" y="0"/>
                  </a:cubicBezTo>
                  <a:cubicBezTo>
                    <a:pt x="7189460" y="20822"/>
                    <a:pt x="7240921" y="21297"/>
                    <a:pt x="7412355" y="0"/>
                  </a:cubicBezTo>
                  <a:cubicBezTo>
                    <a:pt x="7583790" y="-21297"/>
                    <a:pt x="7811930" y="32594"/>
                    <a:pt x="8171379" y="0"/>
                  </a:cubicBezTo>
                  <a:cubicBezTo>
                    <a:pt x="8530828" y="-32594"/>
                    <a:pt x="8618166" y="-14285"/>
                    <a:pt x="8831400" y="0"/>
                  </a:cubicBezTo>
                  <a:cubicBezTo>
                    <a:pt x="9044634" y="14285"/>
                    <a:pt x="9654466" y="24377"/>
                    <a:pt x="10184444" y="0"/>
                  </a:cubicBezTo>
                  <a:lnTo>
                    <a:pt x="10184444" y="0"/>
                  </a:lnTo>
                  <a:cubicBezTo>
                    <a:pt x="10174890" y="273894"/>
                    <a:pt x="10188252" y="368225"/>
                    <a:pt x="10184444" y="647890"/>
                  </a:cubicBezTo>
                  <a:cubicBezTo>
                    <a:pt x="10178135" y="804199"/>
                    <a:pt x="10069001" y="931221"/>
                    <a:pt x="9900319" y="932015"/>
                  </a:cubicBezTo>
                  <a:cubicBezTo>
                    <a:pt x="9693026" y="953808"/>
                    <a:pt x="9621160" y="914769"/>
                    <a:pt x="9438304" y="932015"/>
                  </a:cubicBezTo>
                  <a:cubicBezTo>
                    <a:pt x="9255448" y="949261"/>
                    <a:pt x="9054814" y="900139"/>
                    <a:pt x="8778283" y="932015"/>
                  </a:cubicBezTo>
                  <a:cubicBezTo>
                    <a:pt x="8501752" y="963891"/>
                    <a:pt x="8422825" y="918934"/>
                    <a:pt x="8118262" y="932015"/>
                  </a:cubicBezTo>
                  <a:cubicBezTo>
                    <a:pt x="7813699" y="945096"/>
                    <a:pt x="7929099" y="927164"/>
                    <a:pt x="7755250" y="932015"/>
                  </a:cubicBezTo>
                  <a:cubicBezTo>
                    <a:pt x="7581401" y="936866"/>
                    <a:pt x="7494274" y="951750"/>
                    <a:pt x="7293235" y="932015"/>
                  </a:cubicBezTo>
                  <a:cubicBezTo>
                    <a:pt x="7092196" y="912280"/>
                    <a:pt x="6859920" y="922305"/>
                    <a:pt x="6435207" y="932015"/>
                  </a:cubicBezTo>
                  <a:cubicBezTo>
                    <a:pt x="6010494" y="941725"/>
                    <a:pt x="6170303" y="925680"/>
                    <a:pt x="6072196" y="932015"/>
                  </a:cubicBezTo>
                  <a:cubicBezTo>
                    <a:pt x="5974089" y="938350"/>
                    <a:pt x="5597660" y="943130"/>
                    <a:pt x="5313171" y="932015"/>
                  </a:cubicBezTo>
                  <a:cubicBezTo>
                    <a:pt x="5028682" y="920900"/>
                    <a:pt x="5046063" y="914748"/>
                    <a:pt x="4851156" y="932015"/>
                  </a:cubicBezTo>
                  <a:cubicBezTo>
                    <a:pt x="4656249" y="949282"/>
                    <a:pt x="4362877" y="903388"/>
                    <a:pt x="4092132" y="932015"/>
                  </a:cubicBezTo>
                  <a:cubicBezTo>
                    <a:pt x="3821387" y="960642"/>
                    <a:pt x="3611923" y="924495"/>
                    <a:pt x="3234104" y="932015"/>
                  </a:cubicBezTo>
                  <a:cubicBezTo>
                    <a:pt x="2856285" y="939535"/>
                    <a:pt x="2786686" y="947049"/>
                    <a:pt x="2574083" y="932015"/>
                  </a:cubicBezTo>
                  <a:cubicBezTo>
                    <a:pt x="2361480" y="916981"/>
                    <a:pt x="2245181" y="958559"/>
                    <a:pt x="2013065" y="932015"/>
                  </a:cubicBezTo>
                  <a:cubicBezTo>
                    <a:pt x="1780949" y="905471"/>
                    <a:pt x="1812646" y="926837"/>
                    <a:pt x="1650053" y="932015"/>
                  </a:cubicBezTo>
                  <a:cubicBezTo>
                    <a:pt x="1487460" y="937193"/>
                    <a:pt x="1205346" y="911917"/>
                    <a:pt x="792026" y="932015"/>
                  </a:cubicBezTo>
                  <a:cubicBezTo>
                    <a:pt x="378706" y="952113"/>
                    <a:pt x="314881" y="901294"/>
                    <a:pt x="0" y="932015"/>
                  </a:cubicBezTo>
                  <a:lnTo>
                    <a:pt x="0" y="932015"/>
                  </a:lnTo>
                  <a:cubicBezTo>
                    <a:pt x="-10008" y="744519"/>
                    <a:pt x="-29325" y="528024"/>
                    <a:pt x="0" y="284125"/>
                  </a:cubicBezTo>
                  <a:cubicBezTo>
                    <a:pt x="-28742" y="137123"/>
                    <a:pt x="143837" y="-18019"/>
                    <a:pt x="284125"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65" name="TextBox 64">
              <a:extLst>
                <a:ext uri="{FF2B5EF4-FFF2-40B4-BE49-F238E27FC236}">
                  <a16:creationId xmlns:a16="http://schemas.microsoft.com/office/drawing/2014/main" id="{989D5773-0E0D-FA34-FFE4-581B3DA46771}"/>
                </a:ext>
              </a:extLst>
            </p:cNvPr>
            <p:cNvSpPr txBox="1"/>
            <p:nvPr/>
          </p:nvSpPr>
          <p:spPr>
            <a:xfrm>
              <a:off x="1212294" y="4241183"/>
              <a:ext cx="9746219" cy="738664"/>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Used stored procedures to display availability of doctors &amp; rooms and to limit incorrect entries. Created a UDF that calculates the entire bill and adjusts the insurance coverage. Created triggers for change in appointment date and time and the address of the patient. Encrypted the contact no of the patient. </a:t>
              </a:r>
              <a:endParaRPr lang="en-US" sz="1400" dirty="0">
                <a:solidFill>
                  <a:schemeClr val="bg1">
                    <a:lumMod val="85000"/>
                  </a:schemeClr>
                </a:solidFill>
                <a:latin typeface="Kanit" pitchFamily="2" charset="-34"/>
                <a:cs typeface="Kanit" pitchFamily="2" charset="-34"/>
              </a:endParaRPr>
            </a:p>
          </p:txBody>
        </p:sp>
      </p:grpSp>
      <p:sp>
        <p:nvSpPr>
          <p:cNvPr id="66" name="TextBox 65">
            <a:extLst>
              <a:ext uri="{FF2B5EF4-FFF2-40B4-BE49-F238E27FC236}">
                <a16:creationId xmlns:a16="http://schemas.microsoft.com/office/drawing/2014/main" id="{A0F39285-A2FD-3C65-A790-068CC1008DAD}"/>
              </a:ext>
            </a:extLst>
          </p:cNvPr>
          <p:cNvSpPr txBox="1"/>
          <p:nvPr/>
        </p:nvSpPr>
        <p:spPr>
          <a:xfrm>
            <a:off x="1212294" y="-2429872"/>
            <a:ext cx="835581" cy="307777"/>
          </a:xfrm>
          <a:prstGeom prst="rect">
            <a:avLst/>
          </a:prstGeom>
          <a:noFill/>
        </p:spPr>
        <p:txBody>
          <a:bodyPr wrap="square">
            <a:spAutoFit/>
          </a:bodyPr>
          <a:lstStyle/>
          <a:p>
            <a:r>
              <a:rPr lang="en-US" sz="1400" dirty="0">
                <a:solidFill>
                  <a:schemeClr val="bg1">
                    <a:lumMod val="95000"/>
                  </a:schemeClr>
                </a:solidFill>
                <a:effectLst/>
                <a:latin typeface="Kanit Medium" pitchFamily="2" charset="-34"/>
                <a:ea typeface="Calibri" panose="020F0502020204030204" pitchFamily="34" charset="0"/>
                <a:cs typeface="Kanit Medium" pitchFamily="2" charset="-34"/>
              </a:rPr>
              <a:t>Billing </a:t>
            </a:r>
            <a:endParaRPr lang="en-US" sz="1400" dirty="0">
              <a:solidFill>
                <a:schemeClr val="bg1">
                  <a:lumMod val="95000"/>
                </a:schemeClr>
              </a:solidFill>
              <a:latin typeface="Kanit Medium" pitchFamily="2" charset="-34"/>
              <a:cs typeface="Kanit Medium" pitchFamily="2" charset="-34"/>
            </a:endParaRPr>
          </a:p>
        </p:txBody>
      </p:sp>
      <p:grpSp>
        <p:nvGrpSpPr>
          <p:cNvPr id="67" name="Group 66">
            <a:extLst>
              <a:ext uri="{FF2B5EF4-FFF2-40B4-BE49-F238E27FC236}">
                <a16:creationId xmlns:a16="http://schemas.microsoft.com/office/drawing/2014/main" id="{413D4A1F-D227-F67A-003B-EB7C704A11B3}"/>
              </a:ext>
            </a:extLst>
          </p:cNvPr>
          <p:cNvGrpSpPr/>
          <p:nvPr/>
        </p:nvGrpSpPr>
        <p:grpSpPr>
          <a:xfrm>
            <a:off x="1045531" y="-2655697"/>
            <a:ext cx="10184444" cy="792944"/>
            <a:chOff x="1045531" y="5609153"/>
            <a:chExt cx="10184444" cy="792944"/>
          </a:xfrm>
        </p:grpSpPr>
        <p:sp>
          <p:nvSpPr>
            <p:cNvPr id="68" name="Round Diagonal Corner Rectangle 67">
              <a:extLst>
                <a:ext uri="{FF2B5EF4-FFF2-40B4-BE49-F238E27FC236}">
                  <a16:creationId xmlns:a16="http://schemas.microsoft.com/office/drawing/2014/main" id="{0FD0FCCD-A613-A973-3D06-E6C83A311DF6}"/>
                </a:ext>
              </a:extLst>
            </p:cNvPr>
            <p:cNvSpPr/>
            <p:nvPr/>
          </p:nvSpPr>
          <p:spPr>
            <a:xfrm>
              <a:off x="1045531" y="5609153"/>
              <a:ext cx="10184444" cy="792944"/>
            </a:xfrm>
            <a:custGeom>
              <a:avLst/>
              <a:gdLst>
                <a:gd name="connsiteX0" fmla="*/ 241729 w 10184444"/>
                <a:gd name="connsiteY0" fmla="*/ 0 h 792944"/>
                <a:gd name="connsiteX1" fmla="*/ 705722 w 10184444"/>
                <a:gd name="connsiteY1" fmla="*/ 0 h 792944"/>
                <a:gd name="connsiteX2" fmla="*/ 1269143 w 10184444"/>
                <a:gd name="connsiteY2" fmla="*/ 0 h 792944"/>
                <a:gd name="connsiteX3" fmla="*/ 1733136 w 10184444"/>
                <a:gd name="connsiteY3" fmla="*/ 0 h 792944"/>
                <a:gd name="connsiteX4" fmla="*/ 2197130 w 10184444"/>
                <a:gd name="connsiteY4" fmla="*/ 0 h 792944"/>
                <a:gd name="connsiteX5" fmla="*/ 2959404 w 10184444"/>
                <a:gd name="connsiteY5" fmla="*/ 0 h 792944"/>
                <a:gd name="connsiteX6" fmla="*/ 3721679 w 10184444"/>
                <a:gd name="connsiteY6" fmla="*/ 0 h 792944"/>
                <a:gd name="connsiteX7" fmla="*/ 4086245 w 10184444"/>
                <a:gd name="connsiteY7" fmla="*/ 0 h 792944"/>
                <a:gd name="connsiteX8" fmla="*/ 4649666 w 10184444"/>
                <a:gd name="connsiteY8" fmla="*/ 0 h 792944"/>
                <a:gd name="connsiteX9" fmla="*/ 5213086 w 10184444"/>
                <a:gd name="connsiteY9" fmla="*/ 0 h 792944"/>
                <a:gd name="connsiteX10" fmla="*/ 6074788 w 10184444"/>
                <a:gd name="connsiteY10" fmla="*/ 0 h 792944"/>
                <a:gd name="connsiteX11" fmla="*/ 6936490 w 10184444"/>
                <a:gd name="connsiteY11" fmla="*/ 0 h 792944"/>
                <a:gd name="connsiteX12" fmla="*/ 7400484 w 10184444"/>
                <a:gd name="connsiteY12" fmla="*/ 0 h 792944"/>
                <a:gd name="connsiteX13" fmla="*/ 8162759 w 10184444"/>
                <a:gd name="connsiteY13" fmla="*/ 0 h 792944"/>
                <a:gd name="connsiteX14" fmla="*/ 8825606 w 10184444"/>
                <a:gd name="connsiteY14" fmla="*/ 0 h 792944"/>
                <a:gd name="connsiteX15" fmla="*/ 10184444 w 10184444"/>
                <a:gd name="connsiteY15" fmla="*/ 0 h 792944"/>
                <a:gd name="connsiteX16" fmla="*/ 10184444 w 10184444"/>
                <a:gd name="connsiteY16" fmla="*/ 0 h 792944"/>
                <a:gd name="connsiteX17" fmla="*/ 10184444 w 10184444"/>
                <a:gd name="connsiteY17" fmla="*/ 551215 h 792944"/>
                <a:gd name="connsiteX18" fmla="*/ 9942715 w 10184444"/>
                <a:gd name="connsiteY18" fmla="*/ 792944 h 792944"/>
                <a:gd name="connsiteX19" fmla="*/ 9478722 w 10184444"/>
                <a:gd name="connsiteY19" fmla="*/ 792944 h 792944"/>
                <a:gd name="connsiteX20" fmla="*/ 8815874 w 10184444"/>
                <a:gd name="connsiteY20" fmla="*/ 792944 h 792944"/>
                <a:gd name="connsiteX21" fmla="*/ 8153026 w 10184444"/>
                <a:gd name="connsiteY21" fmla="*/ 792944 h 792944"/>
                <a:gd name="connsiteX22" fmla="*/ 7788460 w 10184444"/>
                <a:gd name="connsiteY22" fmla="*/ 792944 h 792944"/>
                <a:gd name="connsiteX23" fmla="*/ 7324467 w 10184444"/>
                <a:gd name="connsiteY23" fmla="*/ 792944 h 792944"/>
                <a:gd name="connsiteX24" fmla="*/ 6462765 w 10184444"/>
                <a:gd name="connsiteY24" fmla="*/ 792944 h 792944"/>
                <a:gd name="connsiteX25" fmla="*/ 6098199 w 10184444"/>
                <a:gd name="connsiteY25" fmla="*/ 792944 h 792944"/>
                <a:gd name="connsiteX26" fmla="*/ 5335924 w 10184444"/>
                <a:gd name="connsiteY26" fmla="*/ 792944 h 792944"/>
                <a:gd name="connsiteX27" fmla="*/ 4871930 w 10184444"/>
                <a:gd name="connsiteY27" fmla="*/ 792944 h 792944"/>
                <a:gd name="connsiteX28" fmla="*/ 4109656 w 10184444"/>
                <a:gd name="connsiteY28" fmla="*/ 792944 h 792944"/>
                <a:gd name="connsiteX29" fmla="*/ 3247954 w 10184444"/>
                <a:gd name="connsiteY29" fmla="*/ 792944 h 792944"/>
                <a:gd name="connsiteX30" fmla="*/ 2585106 w 10184444"/>
                <a:gd name="connsiteY30" fmla="*/ 792944 h 792944"/>
                <a:gd name="connsiteX31" fmla="*/ 2021685 w 10184444"/>
                <a:gd name="connsiteY31" fmla="*/ 792944 h 792944"/>
                <a:gd name="connsiteX32" fmla="*/ 1657119 w 10184444"/>
                <a:gd name="connsiteY32" fmla="*/ 792944 h 792944"/>
                <a:gd name="connsiteX33" fmla="*/ 795417 w 10184444"/>
                <a:gd name="connsiteY33" fmla="*/ 792944 h 792944"/>
                <a:gd name="connsiteX34" fmla="*/ 0 w 10184444"/>
                <a:gd name="connsiteY34" fmla="*/ 792944 h 792944"/>
                <a:gd name="connsiteX35" fmla="*/ 0 w 10184444"/>
                <a:gd name="connsiteY35" fmla="*/ 792944 h 792944"/>
                <a:gd name="connsiteX36" fmla="*/ 0 w 10184444"/>
                <a:gd name="connsiteY36" fmla="*/ 241729 h 792944"/>
                <a:gd name="connsiteX37" fmla="*/ 241729 w 10184444"/>
                <a:gd name="connsiteY37" fmla="*/ 0 h 79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184444" h="792944" extrusionOk="0">
                  <a:moveTo>
                    <a:pt x="241729" y="0"/>
                  </a:moveTo>
                  <a:cubicBezTo>
                    <a:pt x="363038" y="-12919"/>
                    <a:pt x="567398" y="-6553"/>
                    <a:pt x="705722" y="0"/>
                  </a:cubicBezTo>
                  <a:cubicBezTo>
                    <a:pt x="844046" y="6553"/>
                    <a:pt x="1155946" y="-24692"/>
                    <a:pt x="1269143" y="0"/>
                  </a:cubicBezTo>
                  <a:cubicBezTo>
                    <a:pt x="1382340" y="24692"/>
                    <a:pt x="1551427" y="18881"/>
                    <a:pt x="1733136" y="0"/>
                  </a:cubicBezTo>
                  <a:cubicBezTo>
                    <a:pt x="1914845" y="-18881"/>
                    <a:pt x="2019181" y="6784"/>
                    <a:pt x="2197130" y="0"/>
                  </a:cubicBezTo>
                  <a:cubicBezTo>
                    <a:pt x="2375079" y="-6784"/>
                    <a:pt x="2806720" y="28073"/>
                    <a:pt x="2959404" y="0"/>
                  </a:cubicBezTo>
                  <a:cubicBezTo>
                    <a:pt x="3112088" y="-28073"/>
                    <a:pt x="3478221" y="-17906"/>
                    <a:pt x="3721679" y="0"/>
                  </a:cubicBezTo>
                  <a:cubicBezTo>
                    <a:pt x="3965138" y="17906"/>
                    <a:pt x="3957635" y="2345"/>
                    <a:pt x="4086245" y="0"/>
                  </a:cubicBezTo>
                  <a:cubicBezTo>
                    <a:pt x="4214855" y="-2345"/>
                    <a:pt x="4508328" y="427"/>
                    <a:pt x="4649666" y="0"/>
                  </a:cubicBezTo>
                  <a:cubicBezTo>
                    <a:pt x="4791004" y="-427"/>
                    <a:pt x="5079045" y="-3153"/>
                    <a:pt x="5213086" y="0"/>
                  </a:cubicBezTo>
                  <a:cubicBezTo>
                    <a:pt x="5347127" y="3153"/>
                    <a:pt x="5787298" y="42927"/>
                    <a:pt x="6074788" y="0"/>
                  </a:cubicBezTo>
                  <a:cubicBezTo>
                    <a:pt x="6362278" y="-42927"/>
                    <a:pt x="6555365" y="31196"/>
                    <a:pt x="6936490" y="0"/>
                  </a:cubicBezTo>
                  <a:cubicBezTo>
                    <a:pt x="7317615" y="-31196"/>
                    <a:pt x="7202318" y="-10478"/>
                    <a:pt x="7400484" y="0"/>
                  </a:cubicBezTo>
                  <a:cubicBezTo>
                    <a:pt x="7598650" y="10478"/>
                    <a:pt x="7871176" y="20527"/>
                    <a:pt x="8162759" y="0"/>
                  </a:cubicBezTo>
                  <a:cubicBezTo>
                    <a:pt x="8454342" y="-20527"/>
                    <a:pt x="8597006" y="-30170"/>
                    <a:pt x="8825606" y="0"/>
                  </a:cubicBezTo>
                  <a:cubicBezTo>
                    <a:pt x="9054206" y="30170"/>
                    <a:pt x="9867996" y="14137"/>
                    <a:pt x="10184444" y="0"/>
                  </a:cubicBezTo>
                  <a:lnTo>
                    <a:pt x="10184444" y="0"/>
                  </a:lnTo>
                  <a:cubicBezTo>
                    <a:pt x="10160575" y="200432"/>
                    <a:pt x="10203780" y="425026"/>
                    <a:pt x="10184444" y="551215"/>
                  </a:cubicBezTo>
                  <a:cubicBezTo>
                    <a:pt x="10156637" y="682035"/>
                    <a:pt x="10085231" y="792336"/>
                    <a:pt x="9942715" y="792944"/>
                  </a:cubicBezTo>
                  <a:cubicBezTo>
                    <a:pt x="9830196" y="801159"/>
                    <a:pt x="9704806" y="787224"/>
                    <a:pt x="9478722" y="792944"/>
                  </a:cubicBezTo>
                  <a:cubicBezTo>
                    <a:pt x="9252638" y="798664"/>
                    <a:pt x="9086748" y="788935"/>
                    <a:pt x="8815874" y="792944"/>
                  </a:cubicBezTo>
                  <a:cubicBezTo>
                    <a:pt x="8545000" y="796953"/>
                    <a:pt x="8340061" y="778945"/>
                    <a:pt x="8153026" y="792944"/>
                  </a:cubicBezTo>
                  <a:cubicBezTo>
                    <a:pt x="7965991" y="806943"/>
                    <a:pt x="7894976" y="781367"/>
                    <a:pt x="7788460" y="792944"/>
                  </a:cubicBezTo>
                  <a:cubicBezTo>
                    <a:pt x="7681944" y="804521"/>
                    <a:pt x="7442521" y="772710"/>
                    <a:pt x="7324467" y="792944"/>
                  </a:cubicBezTo>
                  <a:cubicBezTo>
                    <a:pt x="7206413" y="813178"/>
                    <a:pt x="6868836" y="816791"/>
                    <a:pt x="6462765" y="792944"/>
                  </a:cubicBezTo>
                  <a:cubicBezTo>
                    <a:pt x="6056694" y="769097"/>
                    <a:pt x="6177812" y="808826"/>
                    <a:pt x="6098199" y="792944"/>
                  </a:cubicBezTo>
                  <a:cubicBezTo>
                    <a:pt x="6018586" y="777062"/>
                    <a:pt x="5679342" y="797946"/>
                    <a:pt x="5335924" y="792944"/>
                  </a:cubicBezTo>
                  <a:cubicBezTo>
                    <a:pt x="4992506" y="787942"/>
                    <a:pt x="5022846" y="812190"/>
                    <a:pt x="4871930" y="792944"/>
                  </a:cubicBezTo>
                  <a:cubicBezTo>
                    <a:pt x="4721014" y="773698"/>
                    <a:pt x="4329117" y="786672"/>
                    <a:pt x="4109656" y="792944"/>
                  </a:cubicBezTo>
                  <a:cubicBezTo>
                    <a:pt x="3890195" y="799216"/>
                    <a:pt x="3432031" y="792757"/>
                    <a:pt x="3247954" y="792944"/>
                  </a:cubicBezTo>
                  <a:cubicBezTo>
                    <a:pt x="3063877" y="793131"/>
                    <a:pt x="2736703" y="794127"/>
                    <a:pt x="2585106" y="792944"/>
                  </a:cubicBezTo>
                  <a:cubicBezTo>
                    <a:pt x="2433509" y="791761"/>
                    <a:pt x="2251057" y="788763"/>
                    <a:pt x="2021685" y="792944"/>
                  </a:cubicBezTo>
                  <a:cubicBezTo>
                    <a:pt x="1792313" y="797125"/>
                    <a:pt x="1749217" y="794943"/>
                    <a:pt x="1657119" y="792944"/>
                  </a:cubicBezTo>
                  <a:cubicBezTo>
                    <a:pt x="1565021" y="790945"/>
                    <a:pt x="1069766" y="753830"/>
                    <a:pt x="795417" y="792944"/>
                  </a:cubicBezTo>
                  <a:cubicBezTo>
                    <a:pt x="521068" y="832058"/>
                    <a:pt x="306293" y="784660"/>
                    <a:pt x="0" y="792944"/>
                  </a:cubicBezTo>
                  <a:lnTo>
                    <a:pt x="0" y="792944"/>
                  </a:lnTo>
                  <a:cubicBezTo>
                    <a:pt x="16569" y="633815"/>
                    <a:pt x="1731" y="384255"/>
                    <a:pt x="0" y="241729"/>
                  </a:cubicBezTo>
                  <a:cubicBezTo>
                    <a:pt x="-11975" y="112357"/>
                    <a:pt x="120835" y="-13662"/>
                    <a:pt x="241729" y="0"/>
                  </a:cubicBezTo>
                  <a:close/>
                </a:path>
              </a:pathLst>
            </a:custGeom>
            <a:noFill/>
            <a:ln>
              <a:solidFill>
                <a:schemeClr val="bg2">
                  <a:lumMod val="90000"/>
                </a:schemeClr>
              </a:solidFill>
              <a:extLst>
                <a:ext uri="{C807C97D-BFC1-408E-A445-0C87EB9F89A2}">
                  <ask:lineSketchStyleProps xmlns:ask="http://schemas.microsoft.com/office/drawing/2018/sketchyshapes" sd="2357136044">
                    <a:prstGeom prst="round2DiagRect">
                      <a:avLst>
                        <a:gd name="adj1" fmla="val 30485"/>
                        <a:gd name="adj2" fmla="val 0"/>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85000"/>
                  </a:schemeClr>
                </a:solidFill>
              </a:endParaRPr>
            </a:p>
          </p:txBody>
        </p:sp>
        <p:sp>
          <p:nvSpPr>
            <p:cNvPr id="69" name="TextBox 68">
              <a:extLst>
                <a:ext uri="{FF2B5EF4-FFF2-40B4-BE49-F238E27FC236}">
                  <a16:creationId xmlns:a16="http://schemas.microsoft.com/office/drawing/2014/main" id="{0E79663C-40B2-7D8E-2189-7DA052C3C42A}"/>
                </a:ext>
              </a:extLst>
            </p:cNvPr>
            <p:cNvSpPr txBox="1"/>
            <p:nvPr/>
          </p:nvSpPr>
          <p:spPr>
            <a:xfrm>
              <a:off x="1212294" y="5724113"/>
              <a:ext cx="9746219" cy="523220"/>
            </a:xfrm>
            <a:prstGeom prst="rect">
              <a:avLst/>
            </a:prstGeom>
            <a:noFill/>
          </p:spPr>
          <p:txBody>
            <a:bodyPr wrap="square">
              <a:spAutoFit/>
            </a:bodyPr>
            <a:lstStyle/>
            <a:p>
              <a:r>
                <a:rPr lang="en-US" sz="1400" dirty="0">
                  <a:solidFill>
                    <a:schemeClr val="bg1">
                      <a:lumMod val="85000"/>
                    </a:schemeClr>
                  </a:solidFill>
                  <a:effectLst/>
                  <a:latin typeface="Kanit" pitchFamily="2" charset="-34"/>
                  <a:ea typeface="Calibri" panose="020F0502020204030204" pitchFamily="34" charset="0"/>
                  <a:cs typeface="Kanit" pitchFamily="2" charset="-34"/>
                </a:rPr>
                <a:t>Costs for lab tests, room costs, consultation fee, medicines cost etc., were all extracted for the respective tables and the total amount was displayed in the billing table after subtracting the insurance coverage cost from the total bill.</a:t>
              </a:r>
              <a:endParaRPr lang="en-US" sz="1400" dirty="0">
                <a:solidFill>
                  <a:schemeClr val="bg1">
                    <a:lumMod val="85000"/>
                  </a:schemeClr>
                </a:solidFill>
                <a:latin typeface="Kanit" pitchFamily="2" charset="-34"/>
                <a:cs typeface="Kanit" pitchFamily="2" charset="-34"/>
              </a:endParaRPr>
            </a:p>
          </p:txBody>
        </p:sp>
      </p:grpSp>
      <p:pic>
        <p:nvPicPr>
          <p:cNvPr id="70" name="Picture 69" descr="A screenshot of a computer screen&#10;&#10;Description automatically generated with medium confidence">
            <a:extLst>
              <a:ext uri="{FF2B5EF4-FFF2-40B4-BE49-F238E27FC236}">
                <a16:creationId xmlns:a16="http://schemas.microsoft.com/office/drawing/2014/main" id="{6B39D688-5DE7-DA17-7271-7D24A2755AEE}"/>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56277" y="318109"/>
            <a:ext cx="5058252" cy="6209328"/>
          </a:xfrm>
          <a:prstGeom prst="rect">
            <a:avLst/>
          </a:prstGeom>
          <a:noFill/>
          <a:ln>
            <a:noFill/>
          </a:ln>
        </p:spPr>
      </p:pic>
      <p:sp>
        <p:nvSpPr>
          <p:cNvPr id="71" name="Freeform 70">
            <a:extLst>
              <a:ext uri="{FF2B5EF4-FFF2-40B4-BE49-F238E27FC236}">
                <a16:creationId xmlns:a16="http://schemas.microsoft.com/office/drawing/2014/main" id="{34597F5F-1521-8B92-2DDD-C99C9BB5F531}"/>
              </a:ext>
            </a:extLst>
          </p:cNvPr>
          <p:cNvSpPr/>
          <p:nvPr/>
        </p:nvSpPr>
        <p:spPr>
          <a:xfrm rot="16200000">
            <a:off x="6626955" y="6057748"/>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0000">
                  <a:alpha val="32510"/>
                </a:srgbClr>
              </a:gs>
              <a:gs pos="100000">
                <a:schemeClr val="bg1">
                  <a:lumMod val="95000"/>
                  <a:alpha val="10941"/>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anit Medium" pitchFamily="2" charset="-34"/>
              <a:cs typeface="Kanit Medium" pitchFamily="2" charset="-34"/>
            </a:endParaRPr>
          </a:p>
        </p:txBody>
      </p:sp>
      <p:sp>
        <p:nvSpPr>
          <p:cNvPr id="72" name="Freeform 71">
            <a:extLst>
              <a:ext uri="{FF2B5EF4-FFF2-40B4-BE49-F238E27FC236}">
                <a16:creationId xmlns:a16="http://schemas.microsoft.com/office/drawing/2014/main" id="{CFFFA864-79E1-A5A0-F681-072EFA5A0A83}"/>
              </a:ext>
            </a:extLst>
          </p:cNvPr>
          <p:cNvSpPr/>
          <p:nvPr/>
        </p:nvSpPr>
        <p:spPr>
          <a:xfrm rot="5400000">
            <a:off x="2008094" y="-6681656"/>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0000">
                  <a:alpha val="32510"/>
                </a:srgbClr>
              </a:gs>
              <a:gs pos="100000">
                <a:schemeClr val="bg1">
                  <a:lumMod val="95000"/>
                  <a:alpha val="10941"/>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anit Medium" pitchFamily="2" charset="-34"/>
              <a:cs typeface="Kanit Medium" pitchFamily="2" charset="-34"/>
            </a:endParaRPr>
          </a:p>
        </p:txBody>
      </p:sp>
    </p:spTree>
    <p:extLst>
      <p:ext uri="{BB962C8B-B14F-4D97-AF65-F5344CB8AC3E}">
        <p14:creationId xmlns:p14="http://schemas.microsoft.com/office/powerpoint/2010/main" val="24231859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9" name="Freeform 28">
            <a:extLst>
              <a:ext uri="{FF2B5EF4-FFF2-40B4-BE49-F238E27FC236}">
                <a16:creationId xmlns:a16="http://schemas.microsoft.com/office/drawing/2014/main" id="{FE187A12-A4DC-A461-9754-17963A721EB1}"/>
              </a:ext>
            </a:extLst>
          </p:cNvPr>
          <p:cNvSpPr/>
          <p:nvPr/>
        </p:nvSpPr>
        <p:spPr>
          <a:xfrm rot="16200000">
            <a:off x="6626955" y="1972924"/>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0000">
                  <a:alpha val="32510"/>
                </a:srgbClr>
              </a:gs>
              <a:gs pos="100000">
                <a:schemeClr val="bg1">
                  <a:lumMod val="95000"/>
                  <a:alpha val="10941"/>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anit Medium" pitchFamily="2" charset="-34"/>
              <a:cs typeface="Kanit Medium" pitchFamily="2" charset="-34"/>
            </a:endParaRPr>
          </a:p>
        </p:txBody>
      </p:sp>
      <p:sp>
        <p:nvSpPr>
          <p:cNvPr id="30" name="Freeform 29">
            <a:extLst>
              <a:ext uri="{FF2B5EF4-FFF2-40B4-BE49-F238E27FC236}">
                <a16:creationId xmlns:a16="http://schemas.microsoft.com/office/drawing/2014/main" id="{4729FA5D-ABC0-AF5D-EB3A-4EB1BE38EFFB}"/>
              </a:ext>
            </a:extLst>
          </p:cNvPr>
          <p:cNvSpPr/>
          <p:nvPr/>
        </p:nvSpPr>
        <p:spPr>
          <a:xfrm rot="5400000">
            <a:off x="2008094" y="-2737656"/>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0000">
                  <a:alpha val="32510"/>
                </a:srgbClr>
              </a:gs>
              <a:gs pos="100000">
                <a:schemeClr val="bg1">
                  <a:lumMod val="95000"/>
                  <a:alpha val="10941"/>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anit Medium" pitchFamily="2" charset="-34"/>
              <a:cs typeface="Kanit Medium" pitchFamily="2" charset="-34"/>
            </a:endParaRPr>
          </a:p>
        </p:txBody>
      </p:sp>
      <p:sp>
        <p:nvSpPr>
          <p:cNvPr id="6" name="TextBox 5">
            <a:extLst>
              <a:ext uri="{FF2B5EF4-FFF2-40B4-BE49-F238E27FC236}">
                <a16:creationId xmlns:a16="http://schemas.microsoft.com/office/drawing/2014/main" id="{E9EE0556-9075-71CD-A2EB-4A6C013140B4}"/>
              </a:ext>
            </a:extLst>
          </p:cNvPr>
          <p:cNvSpPr txBox="1"/>
          <p:nvPr/>
        </p:nvSpPr>
        <p:spPr>
          <a:xfrm rot="16200000">
            <a:off x="-795660" y="3167389"/>
            <a:ext cx="3044984" cy="523220"/>
          </a:xfrm>
          <a:prstGeom prst="rect">
            <a:avLst/>
          </a:prstGeom>
          <a:noFill/>
        </p:spPr>
        <p:txBody>
          <a:bodyPr wrap="square" rtlCol="0">
            <a:spAutoFit/>
          </a:bodyPr>
          <a:lstStyle/>
          <a:p>
            <a:r>
              <a:rPr lang="en-US" sz="2800" b="1" spc="300" dirty="0">
                <a:solidFill>
                  <a:srgbClr val="FFFF00"/>
                </a:solidFill>
                <a:latin typeface="Kanit" pitchFamily="2" charset="-34"/>
                <a:ea typeface="Amazon Ember" panose="020B0603020204020204" pitchFamily="34" charset="0"/>
                <a:cs typeface="Kanit" pitchFamily="2" charset="-34"/>
              </a:rPr>
              <a:t>E-R DIAGRAM</a:t>
            </a:r>
          </a:p>
        </p:txBody>
      </p:sp>
      <p:pic>
        <p:nvPicPr>
          <p:cNvPr id="3" name="Picture 2" descr="Diagram, schematic&#10;&#10;Description automatically generated">
            <a:extLst>
              <a:ext uri="{FF2B5EF4-FFF2-40B4-BE49-F238E27FC236}">
                <a16:creationId xmlns:a16="http://schemas.microsoft.com/office/drawing/2014/main" id="{8DB30214-3586-77C4-5239-148EE88A92A7}"/>
              </a:ext>
            </a:extLst>
          </p:cNvPr>
          <p:cNvPicPr>
            <a:picLocks noChangeAspect="1"/>
          </p:cNvPicPr>
          <p:nvPr/>
        </p:nvPicPr>
        <p:blipFill>
          <a:blip r:embed="rId3"/>
          <a:stretch>
            <a:fillRect/>
          </a:stretch>
        </p:blipFill>
        <p:spPr>
          <a:xfrm>
            <a:off x="1190719" y="318109"/>
            <a:ext cx="9802031" cy="6221779"/>
          </a:xfrm>
          <a:prstGeom prst="rect">
            <a:avLst/>
          </a:prstGeom>
        </p:spPr>
      </p:pic>
      <p:sp>
        <p:nvSpPr>
          <p:cNvPr id="4" name="TextBox 3">
            <a:extLst>
              <a:ext uri="{FF2B5EF4-FFF2-40B4-BE49-F238E27FC236}">
                <a16:creationId xmlns:a16="http://schemas.microsoft.com/office/drawing/2014/main" id="{85C0C097-0404-A577-D3BE-CC97175F098C}"/>
              </a:ext>
            </a:extLst>
          </p:cNvPr>
          <p:cNvSpPr txBox="1"/>
          <p:nvPr/>
        </p:nvSpPr>
        <p:spPr>
          <a:xfrm>
            <a:off x="21896862" y="2995447"/>
            <a:ext cx="4909495" cy="3108543"/>
          </a:xfrm>
          <a:prstGeom prst="rect">
            <a:avLst/>
          </a:prstGeom>
          <a:noFill/>
        </p:spPr>
        <p:txBody>
          <a:bodyPr wrap="square">
            <a:spAutoFit/>
          </a:bodyPr>
          <a:lstStyle/>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CREATE TABLE Admission(</a:t>
            </a:r>
            <a:br>
              <a:rPr lang="en-US" sz="1200" kern="100" dirty="0">
                <a:solidFill>
                  <a:schemeClr val="bg2">
                    <a:lumMod val="25000"/>
                  </a:schemeClr>
                </a:solidFill>
                <a:effectLst/>
                <a:latin typeface="Kanit" pitchFamily="2" charset="-34"/>
                <a:ea typeface="Calibri" panose="020F0502020204030204" pitchFamily="34" charset="0"/>
                <a:cs typeface="Kanit" pitchFamily="2" charset="-34"/>
              </a:rPr>
            </a:b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NOT NULL,</a:t>
            </a:r>
          </a:p>
          <a:p>
            <a:pPr marL="0" marR="0">
              <a:spcBef>
                <a:spcPts val="0"/>
              </a:spcBef>
              <a:spcAft>
                <a:spcPts val="600"/>
              </a:spcAft>
            </a:pP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Appointment_ID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NOT NULL,</a:t>
            </a:r>
          </a:p>
          <a:p>
            <a:pPr marL="0" marR="0">
              <a:spcBef>
                <a:spcPts val="0"/>
              </a:spcBef>
              <a:spcAft>
                <a:spcPts val="600"/>
              </a:spcAft>
            </a:pP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a:t>
            </a:r>
          </a:p>
          <a:p>
            <a:pPr marL="0" marR="0">
              <a:spcBef>
                <a:spcPts val="0"/>
              </a:spcBef>
              <a:spcAft>
                <a:spcPts val="600"/>
              </a:spcAft>
            </a:pP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TestRequirement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VARCHAR (8),</a:t>
            </a:r>
          </a:p>
          <a:p>
            <a:pPr marL="0" marR="0">
              <a:spcBef>
                <a:spcPts val="0"/>
              </a:spcBef>
              <a:spcAft>
                <a:spcPts val="600"/>
              </a:spcAft>
            </a:pP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ConsultationFee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DECIMAL,</a:t>
            </a:r>
          </a:p>
          <a:p>
            <a:pPr marL="0" marR="0">
              <a:spcBef>
                <a:spcPts val="0"/>
              </a:spcBef>
              <a:spcAft>
                <a:spcPts val="600"/>
              </a:spcAft>
            </a:pP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AdmissionType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VARCHAR(10) constraint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AdmissionType_chk</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check(</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AdmissionType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 ('Inpatient', 'Outpatient'))</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CONSTRAINT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Admission_PK</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PRIMARY KEY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CONSTRAINT Admission_FK1 FOREIGN KEY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Appointment_ID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REFERENCES Appointment(</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Appointment_ID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CONSTRAINT Admission_FK2 FOREIGN KEY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REFERENCES Doctor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r>
              <a:rPr lang="en-US" sz="1200" dirty="0">
                <a:solidFill>
                  <a:schemeClr val="bg2">
                    <a:lumMod val="25000"/>
                  </a:schemeClr>
                </a:solidFill>
                <a:effectLst/>
                <a:latin typeface="Kanit" pitchFamily="2" charset="-34"/>
                <a:ea typeface="Calibri" panose="020F0502020204030204" pitchFamily="34" charset="0"/>
                <a:cs typeface="Kanit" pitchFamily="2" charset="-34"/>
              </a:rPr>
              <a:t>);</a:t>
            </a:r>
            <a:r>
              <a:rPr lang="en-US" sz="1200" dirty="0">
                <a:solidFill>
                  <a:schemeClr val="bg2">
                    <a:lumMod val="25000"/>
                  </a:schemeClr>
                </a:solidFill>
                <a:effectLst/>
                <a:latin typeface="Kanit" pitchFamily="2" charset="-34"/>
                <a:cs typeface="Kanit" pitchFamily="2" charset="-34"/>
              </a:rPr>
              <a:t> </a:t>
            </a:r>
            <a:endParaRPr lang="en-US" sz="1200" dirty="0">
              <a:solidFill>
                <a:schemeClr val="bg2">
                  <a:lumMod val="25000"/>
                </a:schemeClr>
              </a:solidFill>
              <a:latin typeface="Kanit" pitchFamily="2" charset="-34"/>
              <a:cs typeface="Kanit" pitchFamily="2" charset="-34"/>
            </a:endParaRPr>
          </a:p>
        </p:txBody>
      </p:sp>
      <p:sp>
        <p:nvSpPr>
          <p:cNvPr id="7" name="Snip Diagonal Corner Rectangle 6">
            <a:extLst>
              <a:ext uri="{FF2B5EF4-FFF2-40B4-BE49-F238E27FC236}">
                <a16:creationId xmlns:a16="http://schemas.microsoft.com/office/drawing/2014/main" id="{2A047664-DBA2-0B8D-5B6C-56130A50C24B}"/>
              </a:ext>
            </a:extLst>
          </p:cNvPr>
          <p:cNvSpPr/>
          <p:nvPr/>
        </p:nvSpPr>
        <p:spPr>
          <a:xfrm>
            <a:off x="21646184" y="2637034"/>
            <a:ext cx="5160173" cy="3702737"/>
          </a:xfrm>
          <a:custGeom>
            <a:avLst/>
            <a:gdLst>
              <a:gd name="connsiteX0" fmla="*/ 471692 w 5160173"/>
              <a:gd name="connsiteY0" fmla="*/ 0 h 3702737"/>
              <a:gd name="connsiteX1" fmla="*/ 4996216 w 5160173"/>
              <a:gd name="connsiteY1" fmla="*/ 0 h 3702737"/>
              <a:gd name="connsiteX2" fmla="*/ 5160173 w 5160173"/>
              <a:gd name="connsiteY2" fmla="*/ 163957 h 3702737"/>
              <a:gd name="connsiteX3" fmla="*/ 5160173 w 5160173"/>
              <a:gd name="connsiteY3" fmla="*/ 3231045 h 3702737"/>
              <a:gd name="connsiteX4" fmla="*/ 4688481 w 5160173"/>
              <a:gd name="connsiteY4" fmla="*/ 3702737 h 3702737"/>
              <a:gd name="connsiteX5" fmla="*/ 163957 w 5160173"/>
              <a:gd name="connsiteY5" fmla="*/ 3702737 h 3702737"/>
              <a:gd name="connsiteX6" fmla="*/ 0 w 5160173"/>
              <a:gd name="connsiteY6" fmla="*/ 3538780 h 3702737"/>
              <a:gd name="connsiteX7" fmla="*/ 0 w 5160173"/>
              <a:gd name="connsiteY7" fmla="*/ 471692 h 3702737"/>
              <a:gd name="connsiteX8" fmla="*/ 471692 w 5160173"/>
              <a:gd name="connsiteY8" fmla="*/ 0 h 3702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0173" h="3702737" extrusionOk="0">
                <a:moveTo>
                  <a:pt x="471692" y="0"/>
                </a:moveTo>
                <a:cubicBezTo>
                  <a:pt x="1001668" y="-65510"/>
                  <a:pt x="3516436" y="73362"/>
                  <a:pt x="4996216" y="0"/>
                </a:cubicBezTo>
                <a:cubicBezTo>
                  <a:pt x="5021523" y="45568"/>
                  <a:pt x="5091135" y="118999"/>
                  <a:pt x="5160173" y="163957"/>
                </a:cubicBezTo>
                <a:cubicBezTo>
                  <a:pt x="5125762" y="925284"/>
                  <a:pt x="5323199" y="2259889"/>
                  <a:pt x="5160173" y="3231045"/>
                </a:cubicBezTo>
                <a:cubicBezTo>
                  <a:pt x="5019716" y="3315925"/>
                  <a:pt x="4857177" y="3525531"/>
                  <a:pt x="4688481" y="3702737"/>
                </a:cubicBezTo>
                <a:cubicBezTo>
                  <a:pt x="2905028" y="3551215"/>
                  <a:pt x="1414903" y="3849730"/>
                  <a:pt x="163957" y="3702737"/>
                </a:cubicBezTo>
                <a:cubicBezTo>
                  <a:pt x="125933" y="3669318"/>
                  <a:pt x="43080" y="3598050"/>
                  <a:pt x="0" y="3538780"/>
                </a:cubicBezTo>
                <a:cubicBezTo>
                  <a:pt x="-14576" y="2778419"/>
                  <a:pt x="-47346" y="928378"/>
                  <a:pt x="0" y="471692"/>
                </a:cubicBezTo>
                <a:cubicBezTo>
                  <a:pt x="117817" y="384577"/>
                  <a:pt x="466073" y="90024"/>
                  <a:pt x="471692" y="0"/>
                </a:cubicBezTo>
                <a:close/>
              </a:path>
            </a:pathLst>
          </a:custGeom>
          <a:noFill/>
          <a:ln>
            <a:solidFill>
              <a:schemeClr val="tx1">
                <a:lumMod val="75000"/>
                <a:lumOff val="25000"/>
              </a:schemeClr>
            </a:solidFill>
            <a:prstDash val="dash"/>
            <a:extLst>
              <a:ext uri="{C807C97D-BFC1-408E-A445-0C87EB9F89A2}">
                <ask:lineSketchStyleProps xmlns:ask="http://schemas.microsoft.com/office/drawing/2018/sketchyshapes" sd="547450770">
                  <a:prstGeom prst="snip2DiagRect">
                    <a:avLst>
                      <a:gd name="adj1" fmla="val 12739"/>
                      <a:gd name="adj2" fmla="val 4428"/>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10506424-8EBC-E288-3040-8C25CAD0B4DA}"/>
              </a:ext>
            </a:extLst>
          </p:cNvPr>
          <p:cNvSpPr txBox="1"/>
          <p:nvPr/>
        </p:nvSpPr>
        <p:spPr>
          <a:xfrm>
            <a:off x="24642645" y="1002193"/>
            <a:ext cx="2231112" cy="400110"/>
          </a:xfrm>
          <a:prstGeom prst="rect">
            <a:avLst/>
          </a:prstGeom>
          <a:noFill/>
        </p:spPr>
        <p:txBody>
          <a:bodyPr wrap="square" rtlCol="0">
            <a:spAutoFit/>
          </a:bodyPr>
          <a:lstStyle/>
          <a:p>
            <a:r>
              <a:rPr lang="en-US" sz="2000" b="1" dirty="0">
                <a:solidFill>
                  <a:schemeClr val="bg2">
                    <a:lumMod val="25000"/>
                  </a:schemeClr>
                </a:solidFill>
                <a:latin typeface="Kanit SemiBold" pitchFamily="2" charset="-34"/>
                <a:ea typeface="Amazon Ember" panose="020B0603020204020204" pitchFamily="34" charset="0"/>
                <a:cs typeface="Kanit SemiBold" pitchFamily="2" charset="-34"/>
              </a:rPr>
              <a:t>Admission Table</a:t>
            </a:r>
          </a:p>
        </p:txBody>
      </p:sp>
      <p:sp>
        <p:nvSpPr>
          <p:cNvPr id="10" name="Snip Diagonal Corner Rectangle 9">
            <a:extLst>
              <a:ext uri="{FF2B5EF4-FFF2-40B4-BE49-F238E27FC236}">
                <a16:creationId xmlns:a16="http://schemas.microsoft.com/office/drawing/2014/main" id="{EF57CF64-DA37-9FC3-2648-D9A8F59C4474}"/>
              </a:ext>
            </a:extLst>
          </p:cNvPr>
          <p:cNvSpPr/>
          <p:nvPr/>
        </p:nvSpPr>
        <p:spPr>
          <a:xfrm>
            <a:off x="21519193" y="950304"/>
            <a:ext cx="5535057" cy="5679096"/>
          </a:xfrm>
          <a:custGeom>
            <a:avLst/>
            <a:gdLst>
              <a:gd name="connsiteX0" fmla="*/ 521236 w 5535057"/>
              <a:gd name="connsiteY0" fmla="*/ 0 h 5679096"/>
              <a:gd name="connsiteX1" fmla="*/ 5289965 w 5535057"/>
              <a:gd name="connsiteY1" fmla="*/ 0 h 5679096"/>
              <a:gd name="connsiteX2" fmla="*/ 5535057 w 5535057"/>
              <a:gd name="connsiteY2" fmla="*/ 245092 h 5679096"/>
              <a:gd name="connsiteX3" fmla="*/ 5535057 w 5535057"/>
              <a:gd name="connsiteY3" fmla="*/ 5157860 h 5679096"/>
              <a:gd name="connsiteX4" fmla="*/ 5013821 w 5535057"/>
              <a:gd name="connsiteY4" fmla="*/ 5679096 h 5679096"/>
              <a:gd name="connsiteX5" fmla="*/ 245092 w 5535057"/>
              <a:gd name="connsiteY5" fmla="*/ 5679096 h 5679096"/>
              <a:gd name="connsiteX6" fmla="*/ 0 w 5535057"/>
              <a:gd name="connsiteY6" fmla="*/ 5434004 h 5679096"/>
              <a:gd name="connsiteX7" fmla="*/ 0 w 5535057"/>
              <a:gd name="connsiteY7" fmla="*/ 521236 h 5679096"/>
              <a:gd name="connsiteX8" fmla="*/ 521236 w 5535057"/>
              <a:gd name="connsiteY8" fmla="*/ 0 h 5679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5057" h="5679096" extrusionOk="0">
                <a:moveTo>
                  <a:pt x="521236" y="0"/>
                </a:moveTo>
                <a:cubicBezTo>
                  <a:pt x="2278714" y="-65510"/>
                  <a:pt x="3858135" y="73362"/>
                  <a:pt x="5289965" y="0"/>
                </a:cubicBezTo>
                <a:cubicBezTo>
                  <a:pt x="5354049" y="81164"/>
                  <a:pt x="5435292" y="186617"/>
                  <a:pt x="5535057" y="245092"/>
                </a:cubicBezTo>
                <a:cubicBezTo>
                  <a:pt x="5500646" y="910483"/>
                  <a:pt x="5698083" y="3198756"/>
                  <a:pt x="5535057" y="5157860"/>
                </a:cubicBezTo>
                <a:cubicBezTo>
                  <a:pt x="5285243" y="5401751"/>
                  <a:pt x="5050236" y="5562268"/>
                  <a:pt x="5013821" y="5679096"/>
                </a:cubicBezTo>
                <a:cubicBezTo>
                  <a:pt x="4361970" y="5527574"/>
                  <a:pt x="2087139" y="5826089"/>
                  <a:pt x="245092" y="5679096"/>
                </a:cubicBezTo>
                <a:cubicBezTo>
                  <a:pt x="179085" y="5645452"/>
                  <a:pt x="100705" y="5491248"/>
                  <a:pt x="0" y="5434004"/>
                </a:cubicBezTo>
                <a:cubicBezTo>
                  <a:pt x="-14576" y="3239155"/>
                  <a:pt x="-47346" y="1681599"/>
                  <a:pt x="0" y="521236"/>
                </a:cubicBezTo>
                <a:cubicBezTo>
                  <a:pt x="227205" y="342187"/>
                  <a:pt x="467276" y="54246"/>
                  <a:pt x="521236" y="0"/>
                </a:cubicBezTo>
                <a:close/>
              </a:path>
            </a:pathLst>
          </a:custGeom>
          <a:noFill/>
          <a:ln>
            <a:solidFill>
              <a:schemeClr val="tx1">
                <a:lumMod val="75000"/>
                <a:lumOff val="25000"/>
              </a:schemeClr>
            </a:solidFill>
            <a:prstDash val="dash"/>
            <a:extLst>
              <a:ext uri="{C807C97D-BFC1-408E-A445-0C87EB9F89A2}">
                <ask:lineSketchStyleProps xmlns:ask="http://schemas.microsoft.com/office/drawing/2018/sketchyshapes" sd="547450770">
                  <a:prstGeom prst="snip2DiagRect">
                    <a:avLst>
                      <a:gd name="adj1" fmla="val 9417"/>
                      <a:gd name="adj2" fmla="val 4428"/>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194EA688-5383-7463-542C-AD260210BDFC}"/>
              </a:ext>
            </a:extLst>
          </p:cNvPr>
          <p:cNvSpPr txBox="1"/>
          <p:nvPr/>
        </p:nvSpPr>
        <p:spPr>
          <a:xfrm>
            <a:off x="23411119" y="-48667"/>
            <a:ext cx="3913712" cy="400110"/>
          </a:xfrm>
          <a:prstGeom prst="rect">
            <a:avLst/>
          </a:prstGeom>
          <a:noFill/>
        </p:spPr>
        <p:txBody>
          <a:bodyPr wrap="square" rtlCol="0">
            <a:spAutoFit/>
          </a:bodyPr>
          <a:lstStyle/>
          <a:p>
            <a:r>
              <a:rPr lang="en-US" sz="2000" b="1" dirty="0">
                <a:solidFill>
                  <a:schemeClr val="bg2">
                    <a:lumMod val="25000"/>
                  </a:schemeClr>
                </a:solidFill>
                <a:latin typeface="Kanit SemiBold" pitchFamily="2" charset="-34"/>
                <a:ea typeface="Amazon Ember" panose="020B0603020204020204" pitchFamily="34" charset="0"/>
                <a:cs typeface="Kanit SemiBold" pitchFamily="2" charset="-34"/>
              </a:rPr>
              <a:t>Procedure on Admission Table</a:t>
            </a:r>
          </a:p>
        </p:txBody>
      </p:sp>
      <p:sp>
        <p:nvSpPr>
          <p:cNvPr id="12" name="Snip Diagonal Corner Rectangle 11">
            <a:extLst>
              <a:ext uri="{FF2B5EF4-FFF2-40B4-BE49-F238E27FC236}">
                <a16:creationId xmlns:a16="http://schemas.microsoft.com/office/drawing/2014/main" id="{CC99B90D-8F0C-5E51-B2BD-CA142DD14C10}"/>
              </a:ext>
            </a:extLst>
          </p:cNvPr>
          <p:cNvSpPr/>
          <p:nvPr/>
        </p:nvSpPr>
        <p:spPr>
          <a:xfrm>
            <a:off x="21554364" y="1454192"/>
            <a:ext cx="5319393" cy="760086"/>
          </a:xfrm>
          <a:custGeom>
            <a:avLst/>
            <a:gdLst>
              <a:gd name="connsiteX0" fmla="*/ 183910 w 5319393"/>
              <a:gd name="connsiteY0" fmla="*/ 0 h 760086"/>
              <a:gd name="connsiteX1" fmla="*/ 5285736 w 5319393"/>
              <a:gd name="connsiteY1" fmla="*/ 0 h 760086"/>
              <a:gd name="connsiteX2" fmla="*/ 5319393 w 5319393"/>
              <a:gd name="connsiteY2" fmla="*/ 33657 h 760086"/>
              <a:gd name="connsiteX3" fmla="*/ 5319393 w 5319393"/>
              <a:gd name="connsiteY3" fmla="*/ 576176 h 760086"/>
              <a:gd name="connsiteX4" fmla="*/ 5135483 w 5319393"/>
              <a:gd name="connsiteY4" fmla="*/ 760086 h 760086"/>
              <a:gd name="connsiteX5" fmla="*/ 33657 w 5319393"/>
              <a:gd name="connsiteY5" fmla="*/ 760086 h 760086"/>
              <a:gd name="connsiteX6" fmla="*/ 0 w 5319393"/>
              <a:gd name="connsiteY6" fmla="*/ 726429 h 760086"/>
              <a:gd name="connsiteX7" fmla="*/ 0 w 5319393"/>
              <a:gd name="connsiteY7" fmla="*/ 183910 h 760086"/>
              <a:gd name="connsiteX8" fmla="*/ 183910 w 5319393"/>
              <a:gd name="connsiteY8" fmla="*/ 0 h 76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19393" h="760086" extrusionOk="0">
                <a:moveTo>
                  <a:pt x="183910" y="0"/>
                </a:moveTo>
                <a:cubicBezTo>
                  <a:pt x="2367862" y="-65510"/>
                  <a:pt x="3032172" y="73362"/>
                  <a:pt x="5285736" y="0"/>
                </a:cubicBezTo>
                <a:cubicBezTo>
                  <a:pt x="5298521" y="9205"/>
                  <a:pt x="5306794" y="19319"/>
                  <a:pt x="5319393" y="33657"/>
                </a:cubicBezTo>
                <a:cubicBezTo>
                  <a:pt x="5366623" y="185507"/>
                  <a:pt x="5341961" y="512095"/>
                  <a:pt x="5319393" y="576176"/>
                </a:cubicBezTo>
                <a:cubicBezTo>
                  <a:pt x="5302109" y="601368"/>
                  <a:pt x="5169844" y="708006"/>
                  <a:pt x="5135483" y="760086"/>
                </a:cubicBezTo>
                <a:cubicBezTo>
                  <a:pt x="4512843" y="608564"/>
                  <a:pt x="1295500" y="907079"/>
                  <a:pt x="33657" y="760086"/>
                </a:cubicBezTo>
                <a:cubicBezTo>
                  <a:pt x="32394" y="753750"/>
                  <a:pt x="5930" y="733170"/>
                  <a:pt x="0" y="726429"/>
                </a:cubicBezTo>
                <a:cubicBezTo>
                  <a:pt x="32201" y="627282"/>
                  <a:pt x="-2278" y="253974"/>
                  <a:pt x="0" y="183910"/>
                </a:cubicBezTo>
                <a:cubicBezTo>
                  <a:pt x="38629" y="125950"/>
                  <a:pt x="109146" y="99500"/>
                  <a:pt x="183910" y="0"/>
                </a:cubicBezTo>
                <a:close/>
              </a:path>
            </a:pathLst>
          </a:custGeom>
          <a:noFill/>
          <a:ln>
            <a:solidFill>
              <a:schemeClr val="tx1">
                <a:lumMod val="75000"/>
                <a:lumOff val="25000"/>
              </a:schemeClr>
            </a:solidFill>
            <a:prstDash val="dash"/>
            <a:extLst>
              <a:ext uri="{C807C97D-BFC1-408E-A445-0C87EB9F89A2}">
                <ask:lineSketchStyleProps xmlns:ask="http://schemas.microsoft.com/office/drawing/2018/sketchyshapes" sd="547450770">
                  <a:prstGeom prst="snip2DiagRect">
                    <a:avLst>
                      <a:gd name="adj1" fmla="val 24196"/>
                      <a:gd name="adj2" fmla="val 4428"/>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 screenshot of a computer screen&#10;&#10;Description automatically generated with medium confidence">
            <a:extLst>
              <a:ext uri="{FF2B5EF4-FFF2-40B4-BE49-F238E27FC236}">
                <a16:creationId xmlns:a16="http://schemas.microsoft.com/office/drawing/2014/main" id="{3BEB4CBD-A2DA-FC53-D96E-5C627619FAB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353374" y="318109"/>
            <a:ext cx="5058252" cy="6209328"/>
          </a:xfrm>
          <a:prstGeom prst="rect">
            <a:avLst/>
          </a:prstGeom>
          <a:noFill/>
          <a:ln>
            <a:noFill/>
          </a:ln>
        </p:spPr>
      </p:pic>
      <p:sp>
        <p:nvSpPr>
          <p:cNvPr id="22" name="Freeform 21">
            <a:extLst>
              <a:ext uri="{FF2B5EF4-FFF2-40B4-BE49-F238E27FC236}">
                <a16:creationId xmlns:a16="http://schemas.microsoft.com/office/drawing/2014/main" id="{110F3771-E08A-62E0-D247-9C46E438B3CA}"/>
              </a:ext>
            </a:extLst>
          </p:cNvPr>
          <p:cNvSpPr/>
          <p:nvPr/>
        </p:nvSpPr>
        <p:spPr>
          <a:xfrm flipH="1" flipV="1">
            <a:off x="8659906" y="7548282"/>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bg1">
                  <a:lumMod val="95000"/>
                </a:schemeClr>
              </a:gs>
              <a:gs pos="100000">
                <a:schemeClr val="bg2">
                  <a:alpha val="3898"/>
                  <a:lumMod val="25000"/>
                  <a:lumOff val="7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a:extLst>
              <a:ext uri="{FF2B5EF4-FFF2-40B4-BE49-F238E27FC236}">
                <a16:creationId xmlns:a16="http://schemas.microsoft.com/office/drawing/2014/main" id="{00A0D651-8EAC-3B46-A0C4-477AF16ADBB3}"/>
              </a:ext>
            </a:extLst>
          </p:cNvPr>
          <p:cNvSpPr/>
          <p:nvPr/>
        </p:nvSpPr>
        <p:spPr>
          <a:xfrm flipV="1">
            <a:off x="1" y="-8238567"/>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bg1">
                  <a:lumMod val="95000"/>
                </a:schemeClr>
              </a:gs>
              <a:gs pos="100000">
                <a:schemeClr val="bg2">
                  <a:alpha val="3898"/>
                  <a:lumMod val="25000"/>
                  <a:lumOff val="7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1508588D-2F34-5006-C6EB-E28B1E9D4D8E}"/>
              </a:ext>
            </a:extLst>
          </p:cNvPr>
          <p:cNvSpPr txBox="1"/>
          <p:nvPr/>
        </p:nvSpPr>
        <p:spPr>
          <a:xfrm>
            <a:off x="22144755" y="1291048"/>
            <a:ext cx="5160173" cy="5016758"/>
          </a:xfrm>
          <a:prstGeom prst="rect">
            <a:avLst/>
          </a:prstGeom>
          <a:noFill/>
        </p:spPr>
        <p:txBody>
          <a:bodyPr wrap="square">
            <a:spAutoFit/>
          </a:bodyPr>
          <a:lstStyle/>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CREATE OR ALTER PROCEDURE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AdmissionEntries</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Appointment_ID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TestRequirement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VARCHAR(10),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Consultationfee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AdmissionType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VARCHAR(10)</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AS</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BEGIN</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SET NOCOUNT ON;</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IF (SELECT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Availabilty</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FROM Doctor WHERE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'Y'</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BEGIN</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INSERT INTO Admission </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VALUES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Appointment_ID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TestRequirement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Consultationfee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AdmissionType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END</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ELSE </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BEGIN</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PRINT 'Invalid Input'</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END</a:t>
            </a:r>
          </a:p>
          <a:p>
            <a:r>
              <a:rPr lang="en-US" sz="1200" dirty="0">
                <a:solidFill>
                  <a:schemeClr val="bg2">
                    <a:lumMod val="25000"/>
                  </a:schemeClr>
                </a:solidFill>
                <a:effectLst/>
                <a:latin typeface="Kanit" pitchFamily="2" charset="-34"/>
                <a:ea typeface="Calibri" panose="020F0502020204030204" pitchFamily="34" charset="0"/>
                <a:cs typeface="Kanit" pitchFamily="2" charset="-34"/>
              </a:rPr>
              <a:t>END</a:t>
            </a:r>
            <a:r>
              <a:rPr lang="en-US" sz="1200" dirty="0">
                <a:solidFill>
                  <a:schemeClr val="bg2">
                    <a:lumMod val="25000"/>
                  </a:schemeClr>
                </a:solidFill>
                <a:effectLst/>
                <a:latin typeface="Kanit" pitchFamily="2" charset="-34"/>
                <a:cs typeface="Kanit" pitchFamily="2" charset="-34"/>
              </a:rPr>
              <a:t> </a:t>
            </a:r>
            <a:br>
              <a:rPr lang="en-US" sz="1200" dirty="0">
                <a:solidFill>
                  <a:schemeClr val="bg2">
                    <a:lumMod val="25000"/>
                  </a:schemeClr>
                </a:solidFill>
                <a:effectLst/>
                <a:latin typeface="Kanit" pitchFamily="2" charset="-34"/>
                <a:cs typeface="Kanit" pitchFamily="2" charset="-34"/>
              </a:rPr>
            </a:br>
            <a:endParaRPr lang="en-US" sz="1200" dirty="0">
              <a:latin typeface="Kanit" pitchFamily="2" charset="-34"/>
              <a:cs typeface="Kanit" pitchFamily="2" charset="-34"/>
            </a:endParaRPr>
          </a:p>
        </p:txBody>
      </p:sp>
      <p:sp>
        <p:nvSpPr>
          <p:cNvPr id="35" name="TextBox 34">
            <a:extLst>
              <a:ext uri="{FF2B5EF4-FFF2-40B4-BE49-F238E27FC236}">
                <a16:creationId xmlns:a16="http://schemas.microsoft.com/office/drawing/2014/main" id="{F4160D36-1905-84C3-DFE1-A28C73FC7621}"/>
              </a:ext>
            </a:extLst>
          </p:cNvPr>
          <p:cNvSpPr txBox="1"/>
          <p:nvPr/>
        </p:nvSpPr>
        <p:spPr>
          <a:xfrm>
            <a:off x="21877839" y="1609615"/>
            <a:ext cx="4589326" cy="430887"/>
          </a:xfrm>
          <a:prstGeom prst="rect">
            <a:avLst/>
          </a:prstGeom>
          <a:noFill/>
        </p:spPr>
        <p:txBody>
          <a:bodyPr wrap="square">
            <a:spAutoFit/>
          </a:bodyPr>
          <a:lstStyle/>
          <a:p>
            <a:r>
              <a:rPr lang="en-US" sz="1100" dirty="0">
                <a:latin typeface="Kanit" pitchFamily="2" charset="-34"/>
                <a:cs typeface="Kanit" pitchFamily="2" charset="-34"/>
              </a:rPr>
              <a:t>EXEC </a:t>
            </a:r>
            <a:r>
              <a:rPr lang="en-US" sz="1100" dirty="0" err="1">
                <a:latin typeface="Kanit" pitchFamily="2" charset="-34"/>
                <a:cs typeface="Kanit" pitchFamily="2" charset="-34"/>
              </a:rPr>
              <a:t>AdmissionEntries</a:t>
            </a:r>
            <a:r>
              <a:rPr lang="en-US" sz="1100" dirty="0">
                <a:latin typeface="Kanit" pitchFamily="2" charset="-34"/>
                <a:cs typeface="Kanit" pitchFamily="2" charset="-34"/>
              </a:rPr>
              <a:t>  100001, 10001, 101, 'No', 500, 'Outpatient';</a:t>
            </a:r>
          </a:p>
          <a:p>
            <a:r>
              <a:rPr lang="en-US" sz="1100" dirty="0">
                <a:latin typeface="Kanit" pitchFamily="2" charset="-34"/>
                <a:cs typeface="Kanit" pitchFamily="2" charset="-34"/>
              </a:rPr>
              <a:t>EXEC </a:t>
            </a:r>
            <a:r>
              <a:rPr lang="en-US" sz="1100" dirty="0" err="1">
                <a:latin typeface="Kanit" pitchFamily="2" charset="-34"/>
                <a:cs typeface="Kanit" pitchFamily="2" charset="-34"/>
              </a:rPr>
              <a:t>AdmissionEntries</a:t>
            </a:r>
            <a:r>
              <a:rPr lang="en-US" sz="1100" dirty="0">
                <a:latin typeface="Kanit" pitchFamily="2" charset="-34"/>
                <a:cs typeface="Kanit" pitchFamily="2" charset="-34"/>
              </a:rPr>
              <a:t>  100002, 10002, 103, 'Yes', 750,'Inpatient';</a:t>
            </a:r>
          </a:p>
        </p:txBody>
      </p:sp>
      <p:sp>
        <p:nvSpPr>
          <p:cNvPr id="39" name="TextBox 38">
            <a:extLst>
              <a:ext uri="{FF2B5EF4-FFF2-40B4-BE49-F238E27FC236}">
                <a16:creationId xmlns:a16="http://schemas.microsoft.com/office/drawing/2014/main" id="{07B3D959-4763-DC69-70DB-B0B74D8C8413}"/>
              </a:ext>
            </a:extLst>
          </p:cNvPr>
          <p:cNvSpPr txBox="1"/>
          <p:nvPr/>
        </p:nvSpPr>
        <p:spPr>
          <a:xfrm>
            <a:off x="22614101" y="440243"/>
            <a:ext cx="4221480" cy="400110"/>
          </a:xfrm>
          <a:prstGeom prst="rect">
            <a:avLst/>
          </a:prstGeom>
          <a:noFill/>
        </p:spPr>
        <p:txBody>
          <a:bodyPr wrap="square" rtlCol="0">
            <a:spAutoFit/>
          </a:bodyPr>
          <a:lstStyle/>
          <a:p>
            <a:r>
              <a:rPr lang="en-US" sz="2000" b="1" dirty="0">
                <a:solidFill>
                  <a:schemeClr val="bg2">
                    <a:lumMod val="25000"/>
                  </a:schemeClr>
                </a:solidFill>
                <a:latin typeface="Kanit SemiBold" pitchFamily="2" charset="-34"/>
                <a:ea typeface="Amazon Ember" panose="020B0603020204020204" pitchFamily="34" charset="0"/>
                <a:cs typeface="Kanit SemiBold" pitchFamily="2" charset="-34"/>
              </a:rPr>
              <a:t>Insert Query for Admission Table</a:t>
            </a:r>
          </a:p>
        </p:txBody>
      </p:sp>
    </p:spTree>
    <p:extLst>
      <p:ext uri="{BB962C8B-B14F-4D97-AF65-F5344CB8AC3E}">
        <p14:creationId xmlns:p14="http://schemas.microsoft.com/office/powerpoint/2010/main" val="33346696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4F0ED4D4-A042-6EAA-928F-D5D02BEFE754}"/>
              </a:ext>
            </a:extLst>
          </p:cNvPr>
          <p:cNvSpPr/>
          <p:nvPr/>
        </p:nvSpPr>
        <p:spPr>
          <a:xfrm flipH="1" flipV="1">
            <a:off x="8659906" y="0"/>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bg1">
                  <a:lumMod val="95000"/>
                </a:schemeClr>
              </a:gs>
              <a:gs pos="100000">
                <a:schemeClr val="bg2">
                  <a:alpha val="3898"/>
                  <a:lumMod val="40000"/>
                  <a:lumOff val="6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6">
            <a:extLst>
              <a:ext uri="{FF2B5EF4-FFF2-40B4-BE49-F238E27FC236}">
                <a16:creationId xmlns:a16="http://schemas.microsoft.com/office/drawing/2014/main" id="{DC778622-98FB-AE11-BE47-85D1F96BD515}"/>
              </a:ext>
            </a:extLst>
          </p:cNvPr>
          <p:cNvSpPr/>
          <p:nvPr/>
        </p:nvSpPr>
        <p:spPr>
          <a:xfrm flipV="1">
            <a:off x="1" y="0"/>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bg1">
                  <a:lumMod val="95000"/>
                </a:schemeClr>
              </a:gs>
              <a:gs pos="100000">
                <a:schemeClr val="bg2">
                  <a:alpha val="3898"/>
                  <a:lumMod val="40000"/>
                  <a:lumOff val="6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0E57342-5F3D-BA48-FEA4-9AF520B4B6E9}"/>
              </a:ext>
            </a:extLst>
          </p:cNvPr>
          <p:cNvSpPr txBox="1"/>
          <p:nvPr/>
        </p:nvSpPr>
        <p:spPr>
          <a:xfrm>
            <a:off x="889433" y="1760605"/>
            <a:ext cx="4909495" cy="3108543"/>
          </a:xfrm>
          <a:prstGeom prst="rect">
            <a:avLst/>
          </a:prstGeom>
          <a:noFill/>
        </p:spPr>
        <p:txBody>
          <a:bodyPr wrap="square">
            <a:spAutoFit/>
          </a:bodyPr>
          <a:lstStyle/>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CREATE TABLE Admission(</a:t>
            </a:r>
            <a:br>
              <a:rPr lang="en-US" sz="1200" kern="100" dirty="0">
                <a:solidFill>
                  <a:schemeClr val="bg2">
                    <a:lumMod val="25000"/>
                  </a:schemeClr>
                </a:solidFill>
                <a:effectLst/>
                <a:latin typeface="Kanit" pitchFamily="2" charset="-34"/>
                <a:ea typeface="Calibri" panose="020F0502020204030204" pitchFamily="34" charset="0"/>
                <a:cs typeface="Kanit" pitchFamily="2" charset="-34"/>
              </a:rPr>
            </a:b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NOT NULL,</a:t>
            </a:r>
          </a:p>
          <a:p>
            <a:pPr marL="0" marR="0">
              <a:spcBef>
                <a:spcPts val="0"/>
              </a:spcBef>
              <a:spcAft>
                <a:spcPts val="600"/>
              </a:spcAft>
            </a:pP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Appointment_ID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NOT NULL,</a:t>
            </a:r>
          </a:p>
          <a:p>
            <a:pPr marL="0" marR="0">
              <a:spcBef>
                <a:spcPts val="0"/>
              </a:spcBef>
              <a:spcAft>
                <a:spcPts val="600"/>
              </a:spcAft>
            </a:pP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a:t>
            </a:r>
          </a:p>
          <a:p>
            <a:pPr marL="0" marR="0">
              <a:spcBef>
                <a:spcPts val="0"/>
              </a:spcBef>
              <a:spcAft>
                <a:spcPts val="600"/>
              </a:spcAft>
            </a:pP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TestRequirement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VARCHAR (8),</a:t>
            </a:r>
          </a:p>
          <a:p>
            <a:pPr marL="0" marR="0">
              <a:spcBef>
                <a:spcPts val="0"/>
              </a:spcBef>
              <a:spcAft>
                <a:spcPts val="600"/>
              </a:spcAft>
            </a:pP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ConsultationFee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DECIMAL,</a:t>
            </a:r>
          </a:p>
          <a:p>
            <a:pPr marL="0" marR="0">
              <a:spcBef>
                <a:spcPts val="0"/>
              </a:spcBef>
              <a:spcAft>
                <a:spcPts val="600"/>
              </a:spcAft>
            </a:pP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AdmissionType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VARCHAR(10) constraint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AdmissionType_chk</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check(</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AdmissionType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 ('Inpatient', 'Outpatient'))</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CONSTRAINT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Admission_PK</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PRIMARY KEY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CONSTRAINT Admission_FK1 FOREIGN KEY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Appointment_ID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REFERENCES Appointment(</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Appointment_ID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CONSTRAINT Admission_FK2 FOREIGN KEY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REFERENCES Doctor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r>
              <a:rPr lang="en-US" sz="1200" dirty="0">
                <a:solidFill>
                  <a:schemeClr val="bg2">
                    <a:lumMod val="25000"/>
                  </a:schemeClr>
                </a:solidFill>
                <a:effectLst/>
                <a:latin typeface="Kanit" pitchFamily="2" charset="-34"/>
                <a:ea typeface="Calibri" panose="020F0502020204030204" pitchFamily="34" charset="0"/>
                <a:cs typeface="Kanit" pitchFamily="2" charset="-34"/>
              </a:rPr>
              <a:t>);</a:t>
            </a:r>
            <a:r>
              <a:rPr lang="en-US" sz="1200" dirty="0">
                <a:solidFill>
                  <a:schemeClr val="bg2">
                    <a:lumMod val="25000"/>
                  </a:schemeClr>
                </a:solidFill>
                <a:effectLst/>
                <a:latin typeface="Kanit" pitchFamily="2" charset="-34"/>
                <a:cs typeface="Kanit" pitchFamily="2" charset="-34"/>
              </a:rPr>
              <a:t> </a:t>
            </a:r>
            <a:endParaRPr lang="en-US" sz="1200" dirty="0">
              <a:solidFill>
                <a:schemeClr val="bg2">
                  <a:lumMod val="25000"/>
                </a:schemeClr>
              </a:solidFill>
              <a:latin typeface="Kanit" pitchFamily="2" charset="-34"/>
              <a:cs typeface="Kanit" pitchFamily="2" charset="-34"/>
            </a:endParaRPr>
          </a:p>
        </p:txBody>
      </p:sp>
      <p:sp>
        <p:nvSpPr>
          <p:cNvPr id="9" name="TextBox 8">
            <a:extLst>
              <a:ext uri="{FF2B5EF4-FFF2-40B4-BE49-F238E27FC236}">
                <a16:creationId xmlns:a16="http://schemas.microsoft.com/office/drawing/2014/main" id="{F5754CE4-FB80-AA18-B1F2-ED46BF0A353F}"/>
              </a:ext>
            </a:extLst>
          </p:cNvPr>
          <p:cNvSpPr txBox="1"/>
          <p:nvPr/>
        </p:nvSpPr>
        <p:spPr>
          <a:xfrm>
            <a:off x="889433" y="399142"/>
            <a:ext cx="2677980" cy="523220"/>
          </a:xfrm>
          <a:prstGeom prst="rect">
            <a:avLst/>
          </a:prstGeom>
          <a:noFill/>
        </p:spPr>
        <p:txBody>
          <a:bodyPr wrap="square" rtlCol="0">
            <a:spAutoFit/>
          </a:bodyPr>
          <a:lstStyle/>
          <a:p>
            <a:r>
              <a:rPr lang="en-US" sz="2800" b="1" spc="300" dirty="0">
                <a:solidFill>
                  <a:srgbClr val="C00000"/>
                </a:solidFill>
                <a:latin typeface="Kanit" pitchFamily="2" charset="-34"/>
                <a:ea typeface="Amazon Ember" panose="020B0603020204020204" pitchFamily="34" charset="0"/>
                <a:cs typeface="Kanit" pitchFamily="2" charset="-34"/>
              </a:rPr>
              <a:t>SCRIPTS</a:t>
            </a:r>
          </a:p>
        </p:txBody>
      </p:sp>
      <p:sp>
        <p:nvSpPr>
          <p:cNvPr id="10" name="Snip Diagonal Corner Rectangle 9">
            <a:extLst>
              <a:ext uri="{FF2B5EF4-FFF2-40B4-BE49-F238E27FC236}">
                <a16:creationId xmlns:a16="http://schemas.microsoft.com/office/drawing/2014/main" id="{E4ABEAEA-F278-D581-B7EF-EBEC94353651}"/>
              </a:ext>
            </a:extLst>
          </p:cNvPr>
          <p:cNvSpPr/>
          <p:nvPr/>
        </p:nvSpPr>
        <p:spPr>
          <a:xfrm>
            <a:off x="638755" y="1402192"/>
            <a:ext cx="5160173" cy="3702737"/>
          </a:xfrm>
          <a:custGeom>
            <a:avLst/>
            <a:gdLst>
              <a:gd name="connsiteX0" fmla="*/ 471692 w 5160173"/>
              <a:gd name="connsiteY0" fmla="*/ 0 h 3702737"/>
              <a:gd name="connsiteX1" fmla="*/ 4996216 w 5160173"/>
              <a:gd name="connsiteY1" fmla="*/ 0 h 3702737"/>
              <a:gd name="connsiteX2" fmla="*/ 5160173 w 5160173"/>
              <a:gd name="connsiteY2" fmla="*/ 163957 h 3702737"/>
              <a:gd name="connsiteX3" fmla="*/ 5160173 w 5160173"/>
              <a:gd name="connsiteY3" fmla="*/ 3231045 h 3702737"/>
              <a:gd name="connsiteX4" fmla="*/ 4688481 w 5160173"/>
              <a:gd name="connsiteY4" fmla="*/ 3702737 h 3702737"/>
              <a:gd name="connsiteX5" fmla="*/ 163957 w 5160173"/>
              <a:gd name="connsiteY5" fmla="*/ 3702737 h 3702737"/>
              <a:gd name="connsiteX6" fmla="*/ 0 w 5160173"/>
              <a:gd name="connsiteY6" fmla="*/ 3538780 h 3702737"/>
              <a:gd name="connsiteX7" fmla="*/ 0 w 5160173"/>
              <a:gd name="connsiteY7" fmla="*/ 471692 h 3702737"/>
              <a:gd name="connsiteX8" fmla="*/ 471692 w 5160173"/>
              <a:gd name="connsiteY8" fmla="*/ 0 h 3702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60173" h="3702737" extrusionOk="0">
                <a:moveTo>
                  <a:pt x="471692" y="0"/>
                </a:moveTo>
                <a:cubicBezTo>
                  <a:pt x="1001668" y="-65510"/>
                  <a:pt x="3516436" y="73362"/>
                  <a:pt x="4996216" y="0"/>
                </a:cubicBezTo>
                <a:cubicBezTo>
                  <a:pt x="5021523" y="45568"/>
                  <a:pt x="5091135" y="118999"/>
                  <a:pt x="5160173" y="163957"/>
                </a:cubicBezTo>
                <a:cubicBezTo>
                  <a:pt x="5125762" y="925284"/>
                  <a:pt x="5323199" y="2259889"/>
                  <a:pt x="5160173" y="3231045"/>
                </a:cubicBezTo>
                <a:cubicBezTo>
                  <a:pt x="5019716" y="3315925"/>
                  <a:pt x="4857177" y="3525531"/>
                  <a:pt x="4688481" y="3702737"/>
                </a:cubicBezTo>
                <a:cubicBezTo>
                  <a:pt x="2905028" y="3551215"/>
                  <a:pt x="1414903" y="3849730"/>
                  <a:pt x="163957" y="3702737"/>
                </a:cubicBezTo>
                <a:cubicBezTo>
                  <a:pt x="125933" y="3669318"/>
                  <a:pt x="43080" y="3598050"/>
                  <a:pt x="0" y="3538780"/>
                </a:cubicBezTo>
                <a:cubicBezTo>
                  <a:pt x="-14576" y="2778419"/>
                  <a:pt x="-47346" y="928378"/>
                  <a:pt x="0" y="471692"/>
                </a:cubicBezTo>
                <a:cubicBezTo>
                  <a:pt x="117817" y="384577"/>
                  <a:pt x="466073" y="90024"/>
                  <a:pt x="471692" y="0"/>
                </a:cubicBezTo>
                <a:close/>
              </a:path>
            </a:pathLst>
          </a:custGeom>
          <a:noFill/>
          <a:ln>
            <a:solidFill>
              <a:schemeClr val="tx1">
                <a:lumMod val="75000"/>
                <a:lumOff val="25000"/>
              </a:schemeClr>
            </a:solidFill>
            <a:prstDash val="dash"/>
            <a:extLst>
              <a:ext uri="{C807C97D-BFC1-408E-A445-0C87EB9F89A2}">
                <ask:lineSketchStyleProps xmlns:ask="http://schemas.microsoft.com/office/drawing/2018/sketchyshapes" sd="547450770">
                  <a:prstGeom prst="snip2DiagRect">
                    <a:avLst>
                      <a:gd name="adj1" fmla="val 12739"/>
                      <a:gd name="adj2" fmla="val 4428"/>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7FDDD6F-9AAA-67CC-D5B8-D68217D6D32D}"/>
              </a:ext>
            </a:extLst>
          </p:cNvPr>
          <p:cNvSpPr txBox="1"/>
          <p:nvPr/>
        </p:nvSpPr>
        <p:spPr>
          <a:xfrm>
            <a:off x="1113068" y="1002193"/>
            <a:ext cx="2231112" cy="400110"/>
          </a:xfrm>
          <a:prstGeom prst="rect">
            <a:avLst/>
          </a:prstGeom>
          <a:noFill/>
        </p:spPr>
        <p:txBody>
          <a:bodyPr wrap="square" rtlCol="0">
            <a:spAutoFit/>
          </a:bodyPr>
          <a:lstStyle/>
          <a:p>
            <a:r>
              <a:rPr lang="en-US" sz="2000" b="1" dirty="0">
                <a:solidFill>
                  <a:schemeClr val="bg2">
                    <a:lumMod val="25000"/>
                  </a:schemeClr>
                </a:solidFill>
                <a:latin typeface="Kanit SemiBold" pitchFamily="2" charset="-34"/>
                <a:ea typeface="Amazon Ember" panose="020B0603020204020204" pitchFamily="34" charset="0"/>
                <a:cs typeface="Kanit SemiBold" pitchFamily="2" charset="-34"/>
              </a:rPr>
              <a:t>Admission Table</a:t>
            </a:r>
          </a:p>
        </p:txBody>
      </p:sp>
      <p:sp>
        <p:nvSpPr>
          <p:cNvPr id="13" name="TextBox 12">
            <a:extLst>
              <a:ext uri="{FF2B5EF4-FFF2-40B4-BE49-F238E27FC236}">
                <a16:creationId xmlns:a16="http://schemas.microsoft.com/office/drawing/2014/main" id="{5C9E41DB-C026-5D71-EB12-C90500581C1A}"/>
              </a:ext>
            </a:extLst>
          </p:cNvPr>
          <p:cNvSpPr txBox="1"/>
          <p:nvPr/>
        </p:nvSpPr>
        <p:spPr>
          <a:xfrm>
            <a:off x="6452620" y="1296442"/>
            <a:ext cx="5160173" cy="5016758"/>
          </a:xfrm>
          <a:prstGeom prst="rect">
            <a:avLst/>
          </a:prstGeom>
          <a:noFill/>
        </p:spPr>
        <p:txBody>
          <a:bodyPr wrap="square">
            <a:spAutoFit/>
          </a:bodyPr>
          <a:lstStyle/>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CREATE OR ALTER PROCEDURE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AdmissionEntries</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Appointment_ID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TestRequirement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VARCHAR(10),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Consultationfee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AdmissionType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VARCHAR(10)</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AS</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BEGIN</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SET NOCOUNT ON;</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IF (SELECT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Availabilty</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FROM Doctor WHERE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'Y'</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BEGIN</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INSERT INTO Admission </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VALUES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Appointment_ID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DoctorID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TestRequirement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Consultationfee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AdmissionType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END</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ELSE </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BEGIN</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PRINT 'Invalid Input'</a:t>
            </a:r>
          </a:p>
          <a:p>
            <a:pPr marL="0" marR="0">
              <a:spcBef>
                <a:spcPts val="0"/>
              </a:spcBef>
              <a:spcAft>
                <a:spcPts val="6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END</a:t>
            </a:r>
          </a:p>
          <a:p>
            <a:r>
              <a:rPr lang="en-US" sz="1200" dirty="0">
                <a:solidFill>
                  <a:schemeClr val="bg2">
                    <a:lumMod val="25000"/>
                  </a:schemeClr>
                </a:solidFill>
                <a:effectLst/>
                <a:latin typeface="Kanit" pitchFamily="2" charset="-34"/>
                <a:ea typeface="Calibri" panose="020F0502020204030204" pitchFamily="34" charset="0"/>
                <a:cs typeface="Kanit" pitchFamily="2" charset="-34"/>
              </a:rPr>
              <a:t>END</a:t>
            </a:r>
            <a:r>
              <a:rPr lang="en-US" sz="1200" dirty="0">
                <a:solidFill>
                  <a:schemeClr val="bg2">
                    <a:lumMod val="25000"/>
                  </a:schemeClr>
                </a:solidFill>
                <a:effectLst/>
                <a:latin typeface="Kanit" pitchFamily="2" charset="-34"/>
                <a:cs typeface="Kanit" pitchFamily="2" charset="-34"/>
              </a:rPr>
              <a:t> </a:t>
            </a:r>
            <a:br>
              <a:rPr lang="en-US" sz="1200" dirty="0">
                <a:solidFill>
                  <a:schemeClr val="bg2">
                    <a:lumMod val="25000"/>
                  </a:schemeClr>
                </a:solidFill>
                <a:effectLst/>
                <a:latin typeface="Kanit" pitchFamily="2" charset="-34"/>
                <a:cs typeface="Kanit" pitchFamily="2" charset="-34"/>
              </a:rPr>
            </a:br>
            <a:endParaRPr lang="en-US" sz="1200" dirty="0">
              <a:latin typeface="Kanit" pitchFamily="2" charset="-34"/>
              <a:cs typeface="Kanit" pitchFamily="2" charset="-34"/>
            </a:endParaRPr>
          </a:p>
        </p:txBody>
      </p:sp>
      <p:sp>
        <p:nvSpPr>
          <p:cNvPr id="14" name="Snip Diagonal Corner Rectangle 13">
            <a:extLst>
              <a:ext uri="{FF2B5EF4-FFF2-40B4-BE49-F238E27FC236}">
                <a16:creationId xmlns:a16="http://schemas.microsoft.com/office/drawing/2014/main" id="{675A1962-45B2-A3FD-EBCA-EAE1063CC8CC}"/>
              </a:ext>
            </a:extLst>
          </p:cNvPr>
          <p:cNvSpPr/>
          <p:nvPr/>
        </p:nvSpPr>
        <p:spPr>
          <a:xfrm>
            <a:off x="6144971" y="950304"/>
            <a:ext cx="5535057" cy="5679096"/>
          </a:xfrm>
          <a:custGeom>
            <a:avLst/>
            <a:gdLst>
              <a:gd name="connsiteX0" fmla="*/ 521236 w 5535057"/>
              <a:gd name="connsiteY0" fmla="*/ 0 h 5679096"/>
              <a:gd name="connsiteX1" fmla="*/ 5289965 w 5535057"/>
              <a:gd name="connsiteY1" fmla="*/ 0 h 5679096"/>
              <a:gd name="connsiteX2" fmla="*/ 5535057 w 5535057"/>
              <a:gd name="connsiteY2" fmla="*/ 245092 h 5679096"/>
              <a:gd name="connsiteX3" fmla="*/ 5535057 w 5535057"/>
              <a:gd name="connsiteY3" fmla="*/ 5157860 h 5679096"/>
              <a:gd name="connsiteX4" fmla="*/ 5013821 w 5535057"/>
              <a:gd name="connsiteY4" fmla="*/ 5679096 h 5679096"/>
              <a:gd name="connsiteX5" fmla="*/ 245092 w 5535057"/>
              <a:gd name="connsiteY5" fmla="*/ 5679096 h 5679096"/>
              <a:gd name="connsiteX6" fmla="*/ 0 w 5535057"/>
              <a:gd name="connsiteY6" fmla="*/ 5434004 h 5679096"/>
              <a:gd name="connsiteX7" fmla="*/ 0 w 5535057"/>
              <a:gd name="connsiteY7" fmla="*/ 521236 h 5679096"/>
              <a:gd name="connsiteX8" fmla="*/ 521236 w 5535057"/>
              <a:gd name="connsiteY8" fmla="*/ 0 h 5679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5057" h="5679096" extrusionOk="0">
                <a:moveTo>
                  <a:pt x="521236" y="0"/>
                </a:moveTo>
                <a:cubicBezTo>
                  <a:pt x="2278714" y="-65510"/>
                  <a:pt x="3858135" y="73362"/>
                  <a:pt x="5289965" y="0"/>
                </a:cubicBezTo>
                <a:cubicBezTo>
                  <a:pt x="5354049" y="81164"/>
                  <a:pt x="5435292" y="186617"/>
                  <a:pt x="5535057" y="245092"/>
                </a:cubicBezTo>
                <a:cubicBezTo>
                  <a:pt x="5500646" y="910483"/>
                  <a:pt x="5698083" y="3198756"/>
                  <a:pt x="5535057" y="5157860"/>
                </a:cubicBezTo>
                <a:cubicBezTo>
                  <a:pt x="5285243" y="5401751"/>
                  <a:pt x="5050236" y="5562268"/>
                  <a:pt x="5013821" y="5679096"/>
                </a:cubicBezTo>
                <a:cubicBezTo>
                  <a:pt x="4361970" y="5527574"/>
                  <a:pt x="2087139" y="5826089"/>
                  <a:pt x="245092" y="5679096"/>
                </a:cubicBezTo>
                <a:cubicBezTo>
                  <a:pt x="179085" y="5645452"/>
                  <a:pt x="100705" y="5491248"/>
                  <a:pt x="0" y="5434004"/>
                </a:cubicBezTo>
                <a:cubicBezTo>
                  <a:pt x="-14576" y="3239155"/>
                  <a:pt x="-47346" y="1681599"/>
                  <a:pt x="0" y="521236"/>
                </a:cubicBezTo>
                <a:cubicBezTo>
                  <a:pt x="227205" y="342187"/>
                  <a:pt x="467276" y="54246"/>
                  <a:pt x="521236" y="0"/>
                </a:cubicBezTo>
                <a:close/>
              </a:path>
            </a:pathLst>
          </a:custGeom>
          <a:noFill/>
          <a:ln>
            <a:solidFill>
              <a:schemeClr val="tx1">
                <a:lumMod val="75000"/>
                <a:lumOff val="25000"/>
              </a:schemeClr>
            </a:solidFill>
            <a:prstDash val="dash"/>
            <a:extLst>
              <a:ext uri="{C807C97D-BFC1-408E-A445-0C87EB9F89A2}">
                <ask:lineSketchStyleProps xmlns:ask="http://schemas.microsoft.com/office/drawing/2018/sketchyshapes" sd="547450770">
                  <a:prstGeom prst="snip2DiagRect">
                    <a:avLst>
                      <a:gd name="adj1" fmla="val 9417"/>
                      <a:gd name="adj2" fmla="val 4428"/>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E54115C7-F67E-9F2E-5EFB-63C62DF0BF86}"/>
              </a:ext>
            </a:extLst>
          </p:cNvPr>
          <p:cNvSpPr txBox="1"/>
          <p:nvPr/>
        </p:nvSpPr>
        <p:spPr>
          <a:xfrm>
            <a:off x="6470267" y="550194"/>
            <a:ext cx="3913712" cy="400110"/>
          </a:xfrm>
          <a:prstGeom prst="rect">
            <a:avLst/>
          </a:prstGeom>
          <a:noFill/>
        </p:spPr>
        <p:txBody>
          <a:bodyPr wrap="square" rtlCol="0">
            <a:spAutoFit/>
          </a:bodyPr>
          <a:lstStyle/>
          <a:p>
            <a:r>
              <a:rPr lang="en-US" sz="2000" b="1" dirty="0">
                <a:solidFill>
                  <a:schemeClr val="bg2">
                    <a:lumMod val="25000"/>
                  </a:schemeClr>
                </a:solidFill>
                <a:latin typeface="Kanit SemiBold" pitchFamily="2" charset="-34"/>
                <a:ea typeface="Amazon Ember" panose="020B0603020204020204" pitchFamily="34" charset="0"/>
                <a:cs typeface="Kanit SemiBold" pitchFamily="2" charset="-34"/>
              </a:rPr>
              <a:t>Procedure on Admission Table</a:t>
            </a:r>
          </a:p>
        </p:txBody>
      </p:sp>
      <p:sp>
        <p:nvSpPr>
          <p:cNvPr id="20" name="Snip Diagonal Corner Rectangle 19">
            <a:extLst>
              <a:ext uri="{FF2B5EF4-FFF2-40B4-BE49-F238E27FC236}">
                <a16:creationId xmlns:a16="http://schemas.microsoft.com/office/drawing/2014/main" id="{B7F8F446-188D-8201-6764-C4A1A998232E}"/>
              </a:ext>
            </a:extLst>
          </p:cNvPr>
          <p:cNvSpPr/>
          <p:nvPr/>
        </p:nvSpPr>
        <p:spPr>
          <a:xfrm>
            <a:off x="638755" y="5698772"/>
            <a:ext cx="4951387" cy="760086"/>
          </a:xfrm>
          <a:custGeom>
            <a:avLst/>
            <a:gdLst>
              <a:gd name="connsiteX0" fmla="*/ 183910 w 4951387"/>
              <a:gd name="connsiteY0" fmla="*/ 0 h 760086"/>
              <a:gd name="connsiteX1" fmla="*/ 4917730 w 4951387"/>
              <a:gd name="connsiteY1" fmla="*/ 0 h 760086"/>
              <a:gd name="connsiteX2" fmla="*/ 4951387 w 4951387"/>
              <a:gd name="connsiteY2" fmla="*/ 33657 h 760086"/>
              <a:gd name="connsiteX3" fmla="*/ 4951387 w 4951387"/>
              <a:gd name="connsiteY3" fmla="*/ 576176 h 760086"/>
              <a:gd name="connsiteX4" fmla="*/ 4767477 w 4951387"/>
              <a:gd name="connsiteY4" fmla="*/ 760086 h 760086"/>
              <a:gd name="connsiteX5" fmla="*/ 33657 w 4951387"/>
              <a:gd name="connsiteY5" fmla="*/ 760086 h 760086"/>
              <a:gd name="connsiteX6" fmla="*/ 0 w 4951387"/>
              <a:gd name="connsiteY6" fmla="*/ 726429 h 760086"/>
              <a:gd name="connsiteX7" fmla="*/ 0 w 4951387"/>
              <a:gd name="connsiteY7" fmla="*/ 183910 h 760086"/>
              <a:gd name="connsiteX8" fmla="*/ 183910 w 4951387"/>
              <a:gd name="connsiteY8" fmla="*/ 0 h 760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51387" h="760086" extrusionOk="0">
                <a:moveTo>
                  <a:pt x="183910" y="0"/>
                </a:moveTo>
                <a:cubicBezTo>
                  <a:pt x="775348" y="-65510"/>
                  <a:pt x="3759896" y="73362"/>
                  <a:pt x="4917730" y="0"/>
                </a:cubicBezTo>
                <a:cubicBezTo>
                  <a:pt x="4930515" y="9205"/>
                  <a:pt x="4938788" y="19319"/>
                  <a:pt x="4951387" y="33657"/>
                </a:cubicBezTo>
                <a:cubicBezTo>
                  <a:pt x="4998617" y="185507"/>
                  <a:pt x="4973955" y="512095"/>
                  <a:pt x="4951387" y="576176"/>
                </a:cubicBezTo>
                <a:cubicBezTo>
                  <a:pt x="4934103" y="601368"/>
                  <a:pt x="4801838" y="708006"/>
                  <a:pt x="4767477" y="760086"/>
                </a:cubicBezTo>
                <a:cubicBezTo>
                  <a:pt x="2401594" y="608564"/>
                  <a:pt x="2077119" y="907079"/>
                  <a:pt x="33657" y="760086"/>
                </a:cubicBezTo>
                <a:cubicBezTo>
                  <a:pt x="32394" y="753750"/>
                  <a:pt x="5930" y="733170"/>
                  <a:pt x="0" y="726429"/>
                </a:cubicBezTo>
                <a:cubicBezTo>
                  <a:pt x="32201" y="627282"/>
                  <a:pt x="-2278" y="253974"/>
                  <a:pt x="0" y="183910"/>
                </a:cubicBezTo>
                <a:cubicBezTo>
                  <a:pt x="38629" y="125950"/>
                  <a:pt x="109146" y="99500"/>
                  <a:pt x="183910" y="0"/>
                </a:cubicBezTo>
                <a:close/>
              </a:path>
            </a:pathLst>
          </a:custGeom>
          <a:noFill/>
          <a:ln>
            <a:solidFill>
              <a:schemeClr val="tx1">
                <a:lumMod val="75000"/>
                <a:lumOff val="25000"/>
              </a:schemeClr>
            </a:solidFill>
            <a:prstDash val="dash"/>
            <a:extLst>
              <a:ext uri="{C807C97D-BFC1-408E-A445-0C87EB9F89A2}">
                <ask:lineSketchStyleProps xmlns:ask="http://schemas.microsoft.com/office/drawing/2018/sketchyshapes" sd="547450770">
                  <a:prstGeom prst="snip2DiagRect">
                    <a:avLst>
                      <a:gd name="adj1" fmla="val 24196"/>
                      <a:gd name="adj2" fmla="val 4428"/>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769D56C1-4706-3348-7C49-387CA0B4AFDC}"/>
              </a:ext>
            </a:extLst>
          </p:cNvPr>
          <p:cNvSpPr txBox="1"/>
          <p:nvPr/>
        </p:nvSpPr>
        <p:spPr>
          <a:xfrm>
            <a:off x="802132" y="5298662"/>
            <a:ext cx="4221480" cy="400110"/>
          </a:xfrm>
          <a:prstGeom prst="rect">
            <a:avLst/>
          </a:prstGeom>
          <a:noFill/>
        </p:spPr>
        <p:txBody>
          <a:bodyPr wrap="square" rtlCol="0">
            <a:spAutoFit/>
          </a:bodyPr>
          <a:lstStyle/>
          <a:p>
            <a:r>
              <a:rPr lang="en-US" sz="2000" b="1" dirty="0">
                <a:solidFill>
                  <a:schemeClr val="bg2">
                    <a:lumMod val="25000"/>
                  </a:schemeClr>
                </a:solidFill>
                <a:latin typeface="Kanit SemiBold" pitchFamily="2" charset="-34"/>
                <a:ea typeface="Amazon Ember" panose="020B0603020204020204" pitchFamily="34" charset="0"/>
                <a:cs typeface="Kanit SemiBold" pitchFamily="2" charset="-34"/>
              </a:rPr>
              <a:t>Insert Query for Admission Table</a:t>
            </a:r>
          </a:p>
        </p:txBody>
      </p:sp>
      <p:sp>
        <p:nvSpPr>
          <p:cNvPr id="23" name="TextBox 22">
            <a:extLst>
              <a:ext uri="{FF2B5EF4-FFF2-40B4-BE49-F238E27FC236}">
                <a16:creationId xmlns:a16="http://schemas.microsoft.com/office/drawing/2014/main" id="{9FAA9D43-92D0-5960-8F79-E1AC7F6C67D3}"/>
              </a:ext>
            </a:extLst>
          </p:cNvPr>
          <p:cNvSpPr txBox="1"/>
          <p:nvPr/>
        </p:nvSpPr>
        <p:spPr>
          <a:xfrm>
            <a:off x="802132" y="5869266"/>
            <a:ext cx="4589326" cy="430887"/>
          </a:xfrm>
          <a:prstGeom prst="rect">
            <a:avLst/>
          </a:prstGeom>
          <a:noFill/>
        </p:spPr>
        <p:txBody>
          <a:bodyPr wrap="square">
            <a:spAutoFit/>
          </a:bodyPr>
          <a:lstStyle/>
          <a:p>
            <a:r>
              <a:rPr lang="en-US" sz="1100" dirty="0">
                <a:latin typeface="Kanit" pitchFamily="2" charset="-34"/>
                <a:cs typeface="Kanit" pitchFamily="2" charset="-34"/>
              </a:rPr>
              <a:t>EXEC </a:t>
            </a:r>
            <a:r>
              <a:rPr lang="en-US" sz="1100" dirty="0" err="1">
                <a:latin typeface="Kanit" pitchFamily="2" charset="-34"/>
                <a:cs typeface="Kanit" pitchFamily="2" charset="-34"/>
              </a:rPr>
              <a:t>AdmissionEntries</a:t>
            </a:r>
            <a:r>
              <a:rPr lang="en-US" sz="1100" dirty="0">
                <a:latin typeface="Kanit" pitchFamily="2" charset="-34"/>
                <a:cs typeface="Kanit" pitchFamily="2" charset="-34"/>
              </a:rPr>
              <a:t>  100001, 10001, 101, 'No', 500, 'Outpatient';</a:t>
            </a:r>
          </a:p>
          <a:p>
            <a:r>
              <a:rPr lang="en-US" sz="1100" dirty="0">
                <a:latin typeface="Kanit" pitchFamily="2" charset="-34"/>
                <a:cs typeface="Kanit" pitchFamily="2" charset="-34"/>
              </a:rPr>
              <a:t>EXEC </a:t>
            </a:r>
            <a:r>
              <a:rPr lang="en-US" sz="1100" dirty="0" err="1">
                <a:latin typeface="Kanit" pitchFamily="2" charset="-34"/>
                <a:cs typeface="Kanit" pitchFamily="2" charset="-34"/>
              </a:rPr>
              <a:t>AdmissionEntries</a:t>
            </a:r>
            <a:r>
              <a:rPr lang="en-US" sz="1100" dirty="0">
                <a:latin typeface="Kanit" pitchFamily="2" charset="-34"/>
                <a:cs typeface="Kanit" pitchFamily="2" charset="-34"/>
              </a:rPr>
              <a:t>  100002, 10002, 103, 'Yes', 750,'Inpatient';</a:t>
            </a:r>
          </a:p>
        </p:txBody>
      </p:sp>
      <p:pic>
        <p:nvPicPr>
          <p:cNvPr id="2" name="Picture 1" descr="Diagram, schematic&#10;&#10;Description automatically generated">
            <a:extLst>
              <a:ext uri="{FF2B5EF4-FFF2-40B4-BE49-F238E27FC236}">
                <a16:creationId xmlns:a16="http://schemas.microsoft.com/office/drawing/2014/main" id="{B4188891-C201-5D8B-5898-0265B44DBAE4}"/>
              </a:ext>
            </a:extLst>
          </p:cNvPr>
          <p:cNvPicPr>
            <a:picLocks noChangeAspect="1"/>
          </p:cNvPicPr>
          <p:nvPr/>
        </p:nvPicPr>
        <p:blipFill>
          <a:blip r:embed="rId4"/>
          <a:stretch>
            <a:fillRect/>
          </a:stretch>
        </p:blipFill>
        <p:spPr>
          <a:xfrm>
            <a:off x="-11489754" y="318109"/>
            <a:ext cx="9802031" cy="6221779"/>
          </a:xfrm>
          <a:prstGeom prst="rect">
            <a:avLst/>
          </a:prstGeom>
        </p:spPr>
      </p:pic>
      <p:sp>
        <p:nvSpPr>
          <p:cNvPr id="3" name="TextBox 2">
            <a:extLst>
              <a:ext uri="{FF2B5EF4-FFF2-40B4-BE49-F238E27FC236}">
                <a16:creationId xmlns:a16="http://schemas.microsoft.com/office/drawing/2014/main" id="{872437CC-6D6D-D463-5DAA-47F5DEE4DBBA}"/>
              </a:ext>
            </a:extLst>
          </p:cNvPr>
          <p:cNvSpPr txBox="1"/>
          <p:nvPr/>
        </p:nvSpPr>
        <p:spPr>
          <a:xfrm rot="16200000">
            <a:off x="-2843900" y="3167389"/>
            <a:ext cx="3044984" cy="523220"/>
          </a:xfrm>
          <a:prstGeom prst="rect">
            <a:avLst/>
          </a:prstGeom>
          <a:noFill/>
        </p:spPr>
        <p:txBody>
          <a:bodyPr wrap="square" rtlCol="0">
            <a:spAutoFit/>
          </a:bodyPr>
          <a:lstStyle/>
          <a:p>
            <a:r>
              <a:rPr lang="en-US" sz="2800" b="1" spc="300" dirty="0">
                <a:solidFill>
                  <a:srgbClr val="FFFF00"/>
                </a:solidFill>
                <a:latin typeface="Kanit" pitchFamily="2" charset="-34"/>
                <a:ea typeface="Amazon Ember" panose="020B0603020204020204" pitchFamily="34" charset="0"/>
                <a:cs typeface="Kanit" pitchFamily="2" charset="-34"/>
              </a:rPr>
              <a:t>E-R DIAGRAM</a:t>
            </a:r>
          </a:p>
        </p:txBody>
      </p:sp>
      <p:sp>
        <p:nvSpPr>
          <p:cNvPr id="8" name="Freeform 7">
            <a:extLst>
              <a:ext uri="{FF2B5EF4-FFF2-40B4-BE49-F238E27FC236}">
                <a16:creationId xmlns:a16="http://schemas.microsoft.com/office/drawing/2014/main" id="{2860AB18-4CAF-D790-A0B3-A35F10043B6C}"/>
              </a:ext>
            </a:extLst>
          </p:cNvPr>
          <p:cNvSpPr/>
          <p:nvPr/>
        </p:nvSpPr>
        <p:spPr>
          <a:xfrm rot="16200000">
            <a:off x="-6280576" y="1972924"/>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0000">
                  <a:alpha val="32510"/>
                </a:srgbClr>
              </a:gs>
              <a:gs pos="100000">
                <a:schemeClr val="bg1">
                  <a:lumMod val="95000"/>
                  <a:alpha val="10941"/>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anit Medium" pitchFamily="2" charset="-34"/>
              <a:cs typeface="Kanit Medium" pitchFamily="2" charset="-34"/>
            </a:endParaRPr>
          </a:p>
        </p:txBody>
      </p:sp>
      <p:sp>
        <p:nvSpPr>
          <p:cNvPr id="12" name="Freeform 11">
            <a:extLst>
              <a:ext uri="{FF2B5EF4-FFF2-40B4-BE49-F238E27FC236}">
                <a16:creationId xmlns:a16="http://schemas.microsoft.com/office/drawing/2014/main" id="{FAA96414-2952-7D67-815A-649CFC0F5D1C}"/>
              </a:ext>
            </a:extLst>
          </p:cNvPr>
          <p:cNvSpPr/>
          <p:nvPr/>
        </p:nvSpPr>
        <p:spPr>
          <a:xfrm rot="5400000">
            <a:off x="14406328" y="-2771948"/>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rgbClr val="FF0000">
                  <a:alpha val="32510"/>
                </a:srgbClr>
              </a:gs>
              <a:gs pos="100000">
                <a:schemeClr val="bg1">
                  <a:lumMod val="95000"/>
                  <a:alpha val="10941"/>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Kanit Medium" pitchFamily="2" charset="-34"/>
              <a:cs typeface="Kanit Medium" pitchFamily="2" charset="-34"/>
            </a:endParaRPr>
          </a:p>
        </p:txBody>
      </p:sp>
    </p:spTree>
    <p:extLst>
      <p:ext uri="{BB962C8B-B14F-4D97-AF65-F5344CB8AC3E}">
        <p14:creationId xmlns:p14="http://schemas.microsoft.com/office/powerpoint/2010/main" val="325842169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Freeform 8">
            <a:extLst>
              <a:ext uri="{FF2B5EF4-FFF2-40B4-BE49-F238E27FC236}">
                <a16:creationId xmlns:a16="http://schemas.microsoft.com/office/drawing/2014/main" id="{B97E6B58-16EB-9EE6-D119-9883701FCD6E}"/>
              </a:ext>
            </a:extLst>
          </p:cNvPr>
          <p:cNvSpPr/>
          <p:nvPr/>
        </p:nvSpPr>
        <p:spPr>
          <a:xfrm rot="10800000" flipH="1" flipV="1">
            <a:off x="0" y="-1"/>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bg1">
                  <a:lumMod val="95000"/>
                </a:schemeClr>
              </a:gs>
              <a:gs pos="99000">
                <a:schemeClr val="bg2">
                  <a:alpha val="3898"/>
                  <a:lumMod val="40000"/>
                  <a:lumOff val="6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EF694244-81E1-3C8C-E173-968472D409D4}"/>
              </a:ext>
            </a:extLst>
          </p:cNvPr>
          <p:cNvSpPr/>
          <p:nvPr/>
        </p:nvSpPr>
        <p:spPr>
          <a:xfrm rot="10800000" flipV="1">
            <a:off x="8656897" y="-1"/>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bg1">
                  <a:lumMod val="95000"/>
                </a:schemeClr>
              </a:gs>
              <a:gs pos="99000">
                <a:schemeClr val="bg2">
                  <a:alpha val="3898"/>
                  <a:lumMod val="40000"/>
                  <a:lumOff val="6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0E57342-5F3D-BA48-FEA4-9AF520B4B6E9}"/>
              </a:ext>
            </a:extLst>
          </p:cNvPr>
          <p:cNvSpPr txBox="1"/>
          <p:nvPr/>
        </p:nvSpPr>
        <p:spPr>
          <a:xfrm>
            <a:off x="1033398" y="923687"/>
            <a:ext cx="3689256" cy="2878480"/>
          </a:xfrm>
          <a:prstGeom prst="rect">
            <a:avLst/>
          </a:prstGeom>
          <a:noFill/>
        </p:spPr>
        <p:txBody>
          <a:bodyPr wrap="square">
            <a:spAutoFit/>
          </a:bodyPr>
          <a:lstStyle/>
          <a:p>
            <a:pPr marL="0" marR="0">
              <a:lnSpc>
                <a:spcPct val="107000"/>
              </a:lnSpc>
              <a:spcBef>
                <a:spcPts val="0"/>
              </a:spcBef>
              <a:spcAft>
                <a:spcPts val="800"/>
              </a:spcAft>
            </a:pP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CREATE VIEW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PatientRooms</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 AS</a:t>
            </a:r>
          </a:p>
          <a:p>
            <a:pPr marL="0" marR="0">
              <a:lnSpc>
                <a:spcPct val="107000"/>
              </a:lnSpc>
              <a:spcBef>
                <a:spcPts val="0"/>
              </a:spcBef>
              <a:spcAft>
                <a:spcPts val="800"/>
              </a:spcAft>
            </a:pP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SELECT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p.Patient_ID</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p.Patient_First_Name</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p.Patient_Last_Name</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ro.Room_ID</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ro.Room_number</a:t>
            </a:r>
            <a:endPar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endParaRPr>
          </a:p>
          <a:p>
            <a:pPr marL="0" marR="0">
              <a:lnSpc>
                <a:spcPct val="107000"/>
              </a:lnSpc>
              <a:spcBef>
                <a:spcPts val="0"/>
              </a:spcBef>
              <a:spcAft>
                <a:spcPts val="800"/>
              </a:spcAft>
            </a:pP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FROM Patient p</a:t>
            </a:r>
          </a:p>
          <a:p>
            <a:pPr marL="0" marR="0">
              <a:lnSpc>
                <a:spcPct val="107000"/>
              </a:lnSpc>
              <a:spcBef>
                <a:spcPts val="0"/>
              </a:spcBef>
              <a:spcAft>
                <a:spcPts val="800"/>
              </a:spcAft>
            </a:pP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JOIN Appointment a ON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p.Patient_ID</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 =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a.Patient_ID</a:t>
            </a:r>
            <a:endPar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endParaRPr>
          </a:p>
          <a:p>
            <a:pPr marL="0" marR="0">
              <a:lnSpc>
                <a:spcPct val="107000"/>
              </a:lnSpc>
              <a:spcBef>
                <a:spcPts val="0"/>
              </a:spcBef>
              <a:spcAft>
                <a:spcPts val="800"/>
              </a:spcAft>
            </a:pP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JOIN Admission ad ON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a.Appointment_ID</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 =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ad.Appointment_ID</a:t>
            </a:r>
            <a:endPar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endParaRPr>
          </a:p>
          <a:p>
            <a:pPr marL="0" marR="0">
              <a:lnSpc>
                <a:spcPct val="107000"/>
              </a:lnSpc>
              <a:spcBef>
                <a:spcPts val="0"/>
              </a:spcBef>
              <a:spcAft>
                <a:spcPts val="800"/>
              </a:spcAft>
            </a:pP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JOIN INPATIENT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ip</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 ON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ad.Admission_ID</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 =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ip.Admission_ID</a:t>
            </a:r>
            <a:endPar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endParaRPr>
          </a:p>
          <a:p>
            <a:pPr marL="0" marR="0">
              <a:lnSpc>
                <a:spcPct val="107000"/>
              </a:lnSpc>
              <a:spcBef>
                <a:spcPts val="0"/>
              </a:spcBef>
              <a:spcAft>
                <a:spcPts val="800"/>
              </a:spcAft>
            </a:pP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JOIN Room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ro</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 ON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ip.Room_ID</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 = </a:t>
            </a:r>
            <a:r>
              <a:rPr lang="en-US" sz="1200" kern="100" dirty="0" err="1">
                <a:solidFill>
                  <a:schemeClr val="tx1">
                    <a:lumMod val="85000"/>
                    <a:lumOff val="15000"/>
                  </a:schemeClr>
                </a:solidFill>
                <a:effectLst/>
                <a:latin typeface="Kanit" pitchFamily="2" charset="-34"/>
                <a:ea typeface="Calibri" panose="020F0502020204030204" pitchFamily="34" charset="0"/>
                <a:cs typeface="Kanit" pitchFamily="2" charset="-34"/>
              </a:rPr>
              <a:t>ro.Room_ID</a:t>
            </a:r>
            <a:r>
              <a:rPr lang="en-US" sz="1200" kern="100" dirty="0">
                <a:solidFill>
                  <a:schemeClr val="tx1">
                    <a:lumMod val="85000"/>
                    <a:lumOff val="15000"/>
                  </a:schemeClr>
                </a:solidFill>
                <a:effectLst/>
                <a:latin typeface="Kanit" pitchFamily="2" charset="-34"/>
                <a:ea typeface="Calibri" panose="020F0502020204030204" pitchFamily="34" charset="0"/>
                <a:cs typeface="Kanit" pitchFamily="2" charset="-34"/>
              </a:rPr>
              <a:t>;</a:t>
            </a:r>
          </a:p>
        </p:txBody>
      </p:sp>
      <p:sp>
        <p:nvSpPr>
          <p:cNvPr id="10" name="Snip Diagonal Corner Rectangle 9">
            <a:extLst>
              <a:ext uri="{FF2B5EF4-FFF2-40B4-BE49-F238E27FC236}">
                <a16:creationId xmlns:a16="http://schemas.microsoft.com/office/drawing/2014/main" id="{E4ABEAEA-F278-D581-B7EF-EBEC94353651}"/>
              </a:ext>
            </a:extLst>
          </p:cNvPr>
          <p:cNvSpPr/>
          <p:nvPr/>
        </p:nvSpPr>
        <p:spPr>
          <a:xfrm>
            <a:off x="683665" y="779387"/>
            <a:ext cx="4248943" cy="3167079"/>
          </a:xfrm>
          <a:custGeom>
            <a:avLst/>
            <a:gdLst>
              <a:gd name="connsiteX0" fmla="*/ 403454 w 4248943"/>
              <a:gd name="connsiteY0" fmla="*/ 0 h 3167079"/>
              <a:gd name="connsiteX1" fmla="*/ 4108705 w 4248943"/>
              <a:gd name="connsiteY1" fmla="*/ 0 h 3167079"/>
              <a:gd name="connsiteX2" fmla="*/ 4248943 w 4248943"/>
              <a:gd name="connsiteY2" fmla="*/ 140238 h 3167079"/>
              <a:gd name="connsiteX3" fmla="*/ 4248943 w 4248943"/>
              <a:gd name="connsiteY3" fmla="*/ 2763625 h 3167079"/>
              <a:gd name="connsiteX4" fmla="*/ 3845489 w 4248943"/>
              <a:gd name="connsiteY4" fmla="*/ 3167079 h 3167079"/>
              <a:gd name="connsiteX5" fmla="*/ 140238 w 4248943"/>
              <a:gd name="connsiteY5" fmla="*/ 3167079 h 3167079"/>
              <a:gd name="connsiteX6" fmla="*/ 0 w 4248943"/>
              <a:gd name="connsiteY6" fmla="*/ 3026841 h 3167079"/>
              <a:gd name="connsiteX7" fmla="*/ 0 w 4248943"/>
              <a:gd name="connsiteY7" fmla="*/ 403454 h 3167079"/>
              <a:gd name="connsiteX8" fmla="*/ 403454 w 4248943"/>
              <a:gd name="connsiteY8" fmla="*/ 0 h 3167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48943" h="3167079" extrusionOk="0">
                <a:moveTo>
                  <a:pt x="403454" y="0"/>
                </a:moveTo>
                <a:cubicBezTo>
                  <a:pt x="805576" y="-65510"/>
                  <a:pt x="2911858" y="73362"/>
                  <a:pt x="4108705" y="0"/>
                </a:cubicBezTo>
                <a:cubicBezTo>
                  <a:pt x="4162337" y="77460"/>
                  <a:pt x="4210870" y="92444"/>
                  <a:pt x="4248943" y="140238"/>
                </a:cubicBezTo>
                <a:cubicBezTo>
                  <a:pt x="4214532" y="1013437"/>
                  <a:pt x="4411969" y="2138533"/>
                  <a:pt x="4248943" y="2763625"/>
                </a:cubicBezTo>
                <a:cubicBezTo>
                  <a:pt x="4036892" y="2951489"/>
                  <a:pt x="3951163" y="3054997"/>
                  <a:pt x="3845489" y="3167079"/>
                </a:cubicBezTo>
                <a:cubicBezTo>
                  <a:pt x="2850417" y="3015557"/>
                  <a:pt x="1096566" y="3314072"/>
                  <a:pt x="140238" y="3167079"/>
                </a:cubicBezTo>
                <a:cubicBezTo>
                  <a:pt x="96938" y="3127157"/>
                  <a:pt x="32902" y="3043517"/>
                  <a:pt x="0" y="3026841"/>
                </a:cubicBezTo>
                <a:cubicBezTo>
                  <a:pt x="-14576" y="2094417"/>
                  <a:pt x="-47346" y="1309728"/>
                  <a:pt x="0" y="403454"/>
                </a:cubicBezTo>
                <a:cubicBezTo>
                  <a:pt x="207966" y="243771"/>
                  <a:pt x="286598" y="53924"/>
                  <a:pt x="403454" y="0"/>
                </a:cubicBezTo>
                <a:close/>
              </a:path>
            </a:pathLst>
          </a:custGeom>
          <a:noFill/>
          <a:ln>
            <a:solidFill>
              <a:schemeClr val="tx1">
                <a:lumMod val="75000"/>
                <a:lumOff val="25000"/>
              </a:schemeClr>
            </a:solidFill>
            <a:prstDash val="dash"/>
            <a:extLst>
              <a:ext uri="{C807C97D-BFC1-408E-A445-0C87EB9F89A2}">
                <ask:lineSketchStyleProps xmlns:ask="http://schemas.microsoft.com/office/drawing/2018/sketchyshapes" sd="547450770">
                  <a:prstGeom prst="snip2DiagRect">
                    <a:avLst>
                      <a:gd name="adj1" fmla="val 12739"/>
                      <a:gd name="adj2" fmla="val 4428"/>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07FDDD6F-9AAA-67CC-D5B8-D68217D6D32D}"/>
              </a:ext>
            </a:extLst>
          </p:cNvPr>
          <p:cNvSpPr txBox="1"/>
          <p:nvPr/>
        </p:nvSpPr>
        <p:spPr>
          <a:xfrm>
            <a:off x="869551" y="375063"/>
            <a:ext cx="2839459" cy="400110"/>
          </a:xfrm>
          <a:prstGeom prst="rect">
            <a:avLst/>
          </a:prstGeom>
          <a:noFill/>
        </p:spPr>
        <p:txBody>
          <a:bodyPr wrap="square" rtlCol="0">
            <a:spAutoFit/>
          </a:bodyPr>
          <a:lstStyle/>
          <a:p>
            <a:r>
              <a:rPr lang="en-US" sz="2000" b="1" dirty="0">
                <a:solidFill>
                  <a:schemeClr val="bg2">
                    <a:lumMod val="25000"/>
                  </a:schemeClr>
                </a:solidFill>
                <a:latin typeface="Kanit SemiBold" pitchFamily="2" charset="-34"/>
                <a:ea typeface="Amazon Ember" panose="020B0603020204020204" pitchFamily="34" charset="0"/>
                <a:cs typeface="Kanit SemiBold" pitchFamily="2" charset="-34"/>
              </a:rPr>
              <a:t>View for Patient Room</a:t>
            </a:r>
          </a:p>
        </p:txBody>
      </p:sp>
      <p:sp>
        <p:nvSpPr>
          <p:cNvPr id="2" name="TextBox 1">
            <a:extLst>
              <a:ext uri="{FF2B5EF4-FFF2-40B4-BE49-F238E27FC236}">
                <a16:creationId xmlns:a16="http://schemas.microsoft.com/office/drawing/2014/main" id="{10640D0E-0FFE-D0B1-1DA3-E96D0FD08175}"/>
              </a:ext>
            </a:extLst>
          </p:cNvPr>
          <p:cNvSpPr txBox="1"/>
          <p:nvPr/>
        </p:nvSpPr>
        <p:spPr>
          <a:xfrm>
            <a:off x="5747272" y="923686"/>
            <a:ext cx="5693360" cy="5883662"/>
          </a:xfrm>
          <a:prstGeom prst="rect">
            <a:avLst/>
          </a:prstGeom>
          <a:noFill/>
        </p:spPr>
        <p:txBody>
          <a:bodyPr wrap="square">
            <a:spAutoFit/>
          </a:bodyPr>
          <a:lstStyle/>
          <a:p>
            <a:pPr marL="0" marR="0">
              <a:spcBef>
                <a:spcPts val="20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CREATE TABLE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Appoint_Change_History</a:t>
            </a:r>
            <a:r>
              <a:rPr lang="en-US" sz="1200" kern="100" dirty="0">
                <a:solidFill>
                  <a:schemeClr val="bg2">
                    <a:lumMod val="25000"/>
                  </a:schemeClr>
                </a:solidFill>
                <a:latin typeface="Kanit" pitchFamily="2" charset="-34"/>
                <a:ea typeface="Calibri" panose="020F0502020204030204" pitchFamily="34" charset="0"/>
                <a:cs typeface="Kanit" pitchFamily="2" charset="-34"/>
              </a:rPr>
              <a:t> </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p>
          <a:p>
            <a:pPr marL="0" marR="0">
              <a:spcBef>
                <a:spcPts val="20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Patient_ID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 not null,</a:t>
            </a:r>
          </a:p>
          <a:p>
            <a:pPr marL="0" marR="0">
              <a:spcBef>
                <a:spcPts val="20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Old_Appointment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DATETIME,</a:t>
            </a:r>
          </a:p>
          <a:p>
            <a:pPr marL="0" marR="0">
              <a:spcBef>
                <a:spcPts val="20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New_Appointment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DATETIME NULL,</a:t>
            </a:r>
          </a:p>
          <a:p>
            <a:pPr marL="0" marR="0">
              <a:spcBef>
                <a:spcPts val="20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Change_Date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datetime null );</a:t>
            </a:r>
            <a:br>
              <a:rPr lang="en-US" sz="1200" kern="100" dirty="0">
                <a:solidFill>
                  <a:schemeClr val="bg2">
                    <a:lumMod val="25000"/>
                  </a:schemeClr>
                </a:solidFill>
                <a:effectLst/>
                <a:latin typeface="Kanit" pitchFamily="2" charset="-34"/>
                <a:ea typeface="Calibri" panose="020F0502020204030204" pitchFamily="34" charset="0"/>
                <a:cs typeface="Kanit" pitchFamily="2" charset="-34"/>
              </a:rPr>
            </a:br>
            <a:br>
              <a:rPr lang="en-US" sz="1200" kern="100" dirty="0">
                <a:solidFill>
                  <a:schemeClr val="bg2">
                    <a:lumMod val="25000"/>
                  </a:schemeClr>
                </a:solidFill>
                <a:effectLst/>
                <a:latin typeface="Kanit" pitchFamily="2" charset="-34"/>
                <a:ea typeface="Calibri" panose="020F0502020204030204" pitchFamily="34" charset="0"/>
                <a:cs typeface="Kanit" pitchFamily="2" charset="-34"/>
              </a:rPr>
            </a:b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CREATE TRIGGER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PatientChangeAppoint</a:t>
            </a:r>
            <a:endParaRPr lang="en-US" sz="1200" kern="100" dirty="0">
              <a:solidFill>
                <a:schemeClr val="bg2">
                  <a:lumMod val="25000"/>
                </a:schemeClr>
              </a:solidFill>
              <a:effectLst/>
              <a:latin typeface="Kanit" pitchFamily="2" charset="-34"/>
              <a:ea typeface="Calibri" panose="020F0502020204030204" pitchFamily="34" charset="0"/>
              <a:cs typeface="Kanit" pitchFamily="2" charset="-34"/>
            </a:endParaRP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ON Appointment</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FOR UPDATE, INSERT</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AS </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BEGIN</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IF UPDATE(</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Date_Time_Apt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BEGIN</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a:solidFill>
                  <a:schemeClr val="bg1">
                    <a:lumMod val="65000"/>
                  </a:schemeClr>
                </a:solidFill>
                <a:effectLst/>
                <a:latin typeface="Kanit" pitchFamily="2" charset="-34"/>
                <a:ea typeface="Calibri" panose="020F0502020204030204" pitchFamily="34" charset="0"/>
                <a:cs typeface="Kanit" pitchFamily="2" charset="-34"/>
              </a:rPr>
              <a:t> -- Insert records into </a:t>
            </a:r>
            <a:r>
              <a:rPr lang="en-US" sz="1200" kern="100" dirty="0" err="1">
                <a:solidFill>
                  <a:schemeClr val="bg1">
                    <a:lumMod val="65000"/>
                  </a:schemeClr>
                </a:solidFill>
                <a:effectLst/>
                <a:latin typeface="Kanit" pitchFamily="2" charset="-34"/>
                <a:ea typeface="Calibri" panose="020F0502020204030204" pitchFamily="34" charset="0"/>
                <a:cs typeface="Kanit" pitchFamily="2" charset="-34"/>
              </a:rPr>
              <a:t>AppointChangeHistory</a:t>
            </a:r>
            <a:r>
              <a:rPr lang="en-US" sz="1200" kern="100" dirty="0">
                <a:solidFill>
                  <a:schemeClr val="bg1">
                    <a:lumMod val="65000"/>
                  </a:schemeClr>
                </a:solidFill>
                <a:effectLst/>
                <a:latin typeface="Kanit" pitchFamily="2" charset="-34"/>
                <a:ea typeface="Calibri" panose="020F0502020204030204" pitchFamily="34" charset="0"/>
                <a:cs typeface="Kanit" pitchFamily="2" charset="-34"/>
              </a:rPr>
              <a:t> for updated records</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INSERT INTO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Appoint_Change_History</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Patient_ID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Old_Appointment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New_Appointment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Change_Date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SELECT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d.Patient_ID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d.Date_Time_Apt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i.Date_Time_Apt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GETDATE()</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FROM DELETED d</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JOIN INSERTED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i</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ON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d.Patient_ID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i.Patient_ID</a:t>
            </a:r>
            <a:endParaRPr lang="en-US" sz="1200" kern="100" dirty="0">
              <a:solidFill>
                <a:schemeClr val="bg2">
                  <a:lumMod val="25000"/>
                </a:schemeClr>
              </a:solidFill>
              <a:effectLst/>
              <a:latin typeface="Kanit" pitchFamily="2" charset="-34"/>
              <a:ea typeface="Calibri" panose="020F0502020204030204" pitchFamily="34" charset="0"/>
              <a:cs typeface="Kanit" pitchFamily="2" charset="-34"/>
            </a:endParaRP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WHERE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d.Date_Time_Apt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&lt;&gt;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i.Date_Time_Apt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Only insert if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Date_Time_Apt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value has changed</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END</a:t>
            </a:r>
          </a:p>
          <a:p>
            <a:pPr marL="0" marR="0">
              <a:spcBef>
                <a:spcPts val="200"/>
              </a:spcBef>
              <a:spcAft>
                <a:spcPts val="2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END</a:t>
            </a:r>
          </a:p>
          <a:p>
            <a:pPr marL="0" marR="0">
              <a:spcBef>
                <a:spcPts val="200"/>
              </a:spcBef>
              <a:spcAft>
                <a:spcPts val="200"/>
              </a:spcAft>
            </a:pPr>
            <a:endParaRPr lang="en-US" sz="1200" kern="100" dirty="0">
              <a:solidFill>
                <a:schemeClr val="bg2">
                  <a:lumMod val="25000"/>
                </a:schemeClr>
              </a:solidFill>
              <a:effectLst/>
              <a:latin typeface="Kanit" pitchFamily="2" charset="-34"/>
              <a:ea typeface="Calibri" panose="020F0502020204030204" pitchFamily="34" charset="0"/>
              <a:cs typeface="Kanit" pitchFamily="2" charset="-34"/>
            </a:endParaRPr>
          </a:p>
        </p:txBody>
      </p:sp>
      <p:sp>
        <p:nvSpPr>
          <p:cNvPr id="3" name="Snip Diagonal Corner Rectangle 2">
            <a:extLst>
              <a:ext uri="{FF2B5EF4-FFF2-40B4-BE49-F238E27FC236}">
                <a16:creationId xmlns:a16="http://schemas.microsoft.com/office/drawing/2014/main" id="{CF2B4030-060D-7123-A262-B3C5F1E92EB7}"/>
              </a:ext>
            </a:extLst>
          </p:cNvPr>
          <p:cNvSpPr/>
          <p:nvPr/>
        </p:nvSpPr>
        <p:spPr>
          <a:xfrm>
            <a:off x="5324871" y="779386"/>
            <a:ext cx="6183464" cy="5861256"/>
          </a:xfrm>
          <a:custGeom>
            <a:avLst/>
            <a:gdLst>
              <a:gd name="connsiteX0" fmla="*/ 508288 w 6183464"/>
              <a:gd name="connsiteY0" fmla="*/ 0 h 5861256"/>
              <a:gd name="connsiteX1" fmla="*/ 5923928 w 6183464"/>
              <a:gd name="connsiteY1" fmla="*/ 0 h 5861256"/>
              <a:gd name="connsiteX2" fmla="*/ 6183464 w 6183464"/>
              <a:gd name="connsiteY2" fmla="*/ 259536 h 5861256"/>
              <a:gd name="connsiteX3" fmla="*/ 6183464 w 6183464"/>
              <a:gd name="connsiteY3" fmla="*/ 5352968 h 5861256"/>
              <a:gd name="connsiteX4" fmla="*/ 5675176 w 6183464"/>
              <a:gd name="connsiteY4" fmla="*/ 5861256 h 5861256"/>
              <a:gd name="connsiteX5" fmla="*/ 259536 w 6183464"/>
              <a:gd name="connsiteY5" fmla="*/ 5861256 h 5861256"/>
              <a:gd name="connsiteX6" fmla="*/ 0 w 6183464"/>
              <a:gd name="connsiteY6" fmla="*/ 5601720 h 5861256"/>
              <a:gd name="connsiteX7" fmla="*/ 0 w 6183464"/>
              <a:gd name="connsiteY7" fmla="*/ 508288 h 5861256"/>
              <a:gd name="connsiteX8" fmla="*/ 508288 w 6183464"/>
              <a:gd name="connsiteY8" fmla="*/ 0 h 586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83464" h="5861256" extrusionOk="0">
                <a:moveTo>
                  <a:pt x="508288" y="0"/>
                </a:moveTo>
                <a:cubicBezTo>
                  <a:pt x="1389512" y="-65510"/>
                  <a:pt x="3336105" y="73362"/>
                  <a:pt x="5923928" y="0"/>
                </a:cubicBezTo>
                <a:cubicBezTo>
                  <a:pt x="5954182" y="44618"/>
                  <a:pt x="6119924" y="176466"/>
                  <a:pt x="6183464" y="259536"/>
                </a:cubicBezTo>
                <a:cubicBezTo>
                  <a:pt x="6149053" y="1520606"/>
                  <a:pt x="6346490" y="3172938"/>
                  <a:pt x="6183464" y="5352968"/>
                </a:cubicBezTo>
                <a:cubicBezTo>
                  <a:pt x="6042044" y="5441467"/>
                  <a:pt x="5788817" y="5659425"/>
                  <a:pt x="5675176" y="5861256"/>
                </a:cubicBezTo>
                <a:cubicBezTo>
                  <a:pt x="4292800" y="5709734"/>
                  <a:pt x="909250" y="6008249"/>
                  <a:pt x="259536" y="5861256"/>
                </a:cubicBezTo>
                <a:cubicBezTo>
                  <a:pt x="208344" y="5779620"/>
                  <a:pt x="75482" y="5665728"/>
                  <a:pt x="0" y="5601720"/>
                </a:cubicBezTo>
                <a:cubicBezTo>
                  <a:pt x="-14576" y="4885216"/>
                  <a:pt x="-47346" y="2962718"/>
                  <a:pt x="0" y="508288"/>
                </a:cubicBezTo>
                <a:cubicBezTo>
                  <a:pt x="190177" y="346760"/>
                  <a:pt x="359916" y="221472"/>
                  <a:pt x="508288" y="0"/>
                </a:cubicBezTo>
                <a:close/>
              </a:path>
            </a:pathLst>
          </a:custGeom>
          <a:noFill/>
          <a:ln>
            <a:solidFill>
              <a:schemeClr val="tx1">
                <a:lumMod val="75000"/>
                <a:lumOff val="25000"/>
              </a:schemeClr>
            </a:solidFill>
            <a:prstDash val="dash"/>
            <a:extLst>
              <a:ext uri="{C807C97D-BFC1-408E-A445-0C87EB9F89A2}">
                <ask:lineSketchStyleProps xmlns:ask="http://schemas.microsoft.com/office/drawing/2018/sketchyshapes" sd="547450770">
                  <a:prstGeom prst="snip2DiagRect">
                    <a:avLst>
                      <a:gd name="adj1" fmla="val 8672"/>
                      <a:gd name="adj2" fmla="val 4428"/>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9B4B187-BE28-CE9B-3B19-8DEA08D2170C}"/>
              </a:ext>
            </a:extLst>
          </p:cNvPr>
          <p:cNvSpPr txBox="1"/>
          <p:nvPr/>
        </p:nvSpPr>
        <p:spPr>
          <a:xfrm>
            <a:off x="5679892" y="379276"/>
            <a:ext cx="5124957" cy="400110"/>
          </a:xfrm>
          <a:prstGeom prst="rect">
            <a:avLst/>
          </a:prstGeom>
          <a:noFill/>
        </p:spPr>
        <p:txBody>
          <a:bodyPr wrap="square" rtlCol="0">
            <a:spAutoFit/>
          </a:bodyPr>
          <a:lstStyle/>
          <a:p>
            <a:r>
              <a:rPr lang="en-US" sz="2000" b="1" dirty="0">
                <a:solidFill>
                  <a:schemeClr val="bg2">
                    <a:lumMod val="25000"/>
                  </a:schemeClr>
                </a:solidFill>
                <a:latin typeface="Kanit SemiBold" pitchFamily="2" charset="-34"/>
                <a:ea typeface="Amazon Ember" panose="020B0603020204020204" pitchFamily="34" charset="0"/>
                <a:cs typeface="Kanit SemiBold" pitchFamily="2" charset="-34"/>
              </a:rPr>
              <a:t>Trigger for Patient Changing Appointment</a:t>
            </a:r>
          </a:p>
        </p:txBody>
      </p:sp>
      <p:sp>
        <p:nvSpPr>
          <p:cNvPr id="6" name="TextBox 5">
            <a:extLst>
              <a:ext uri="{FF2B5EF4-FFF2-40B4-BE49-F238E27FC236}">
                <a16:creationId xmlns:a16="http://schemas.microsoft.com/office/drawing/2014/main" id="{96B95463-5040-351F-EC19-F8F43AC5FFD6}"/>
              </a:ext>
            </a:extLst>
          </p:cNvPr>
          <p:cNvSpPr txBox="1"/>
          <p:nvPr/>
        </p:nvSpPr>
        <p:spPr>
          <a:xfrm>
            <a:off x="1033398" y="5135060"/>
            <a:ext cx="3801492" cy="484363"/>
          </a:xfrm>
          <a:prstGeom prst="rect">
            <a:avLst/>
          </a:prstGeom>
          <a:noFill/>
        </p:spPr>
        <p:txBody>
          <a:bodyPr wrap="square">
            <a:spAutoFit/>
          </a:bodyPr>
          <a:lstStyle/>
          <a:p>
            <a:pPr>
              <a:lnSpc>
                <a:spcPct val="107000"/>
              </a:lnSpc>
              <a:spcAft>
                <a:spcPts val="800"/>
              </a:spcAft>
            </a:pPr>
            <a:r>
              <a:rPr lang="en-US" sz="1200" kern="100" dirty="0">
                <a:effectLst/>
                <a:latin typeface="Kanit" pitchFamily="2" charset="-34"/>
                <a:ea typeface="Calibri" panose="020F0502020204030204" pitchFamily="34" charset="0"/>
                <a:cs typeface="Kanit" pitchFamily="2" charset="-34"/>
              </a:rPr>
              <a:t>CREATE NONCLUSTERED INDEX </a:t>
            </a:r>
            <a:r>
              <a:rPr lang="en-US" sz="1200" kern="100" dirty="0" err="1">
                <a:effectLst/>
                <a:latin typeface="Kanit" pitchFamily="2" charset="-34"/>
                <a:ea typeface="Calibri" panose="020F0502020204030204" pitchFamily="34" charset="0"/>
                <a:cs typeface="Kanit" pitchFamily="2" charset="-34"/>
              </a:rPr>
              <a:t>patients_name_idx</a:t>
            </a:r>
            <a:r>
              <a:rPr lang="en-US" sz="1200" kern="100" dirty="0">
                <a:effectLst/>
                <a:latin typeface="Kanit" pitchFamily="2" charset="-34"/>
                <a:ea typeface="Calibri" panose="020F0502020204030204" pitchFamily="34" charset="0"/>
                <a:cs typeface="Kanit" pitchFamily="2" charset="-34"/>
              </a:rPr>
              <a:t> ON Patient (</a:t>
            </a:r>
            <a:r>
              <a:rPr lang="en-US" sz="1200" kern="100" dirty="0" err="1">
                <a:effectLst/>
                <a:latin typeface="Kanit" pitchFamily="2" charset="-34"/>
                <a:ea typeface="Calibri" panose="020F0502020204030204" pitchFamily="34" charset="0"/>
                <a:cs typeface="Kanit" pitchFamily="2" charset="-34"/>
              </a:rPr>
              <a:t>Patient_Last_Name</a:t>
            </a:r>
            <a:r>
              <a:rPr lang="en-US" sz="1200" kern="100" dirty="0">
                <a:effectLst/>
                <a:latin typeface="Kanit" pitchFamily="2" charset="-34"/>
                <a:ea typeface="Calibri" panose="020F0502020204030204" pitchFamily="34" charset="0"/>
                <a:cs typeface="Kanit" pitchFamily="2" charset="-34"/>
              </a:rPr>
              <a:t>);</a:t>
            </a:r>
          </a:p>
        </p:txBody>
      </p:sp>
      <p:sp>
        <p:nvSpPr>
          <p:cNvPr id="7" name="Snip Diagonal Corner Rectangle 6">
            <a:extLst>
              <a:ext uri="{FF2B5EF4-FFF2-40B4-BE49-F238E27FC236}">
                <a16:creationId xmlns:a16="http://schemas.microsoft.com/office/drawing/2014/main" id="{098455DE-9C3A-5044-378F-E0EA45B61879}"/>
              </a:ext>
            </a:extLst>
          </p:cNvPr>
          <p:cNvSpPr/>
          <p:nvPr/>
        </p:nvSpPr>
        <p:spPr>
          <a:xfrm>
            <a:off x="683665" y="5043714"/>
            <a:ext cx="4248943" cy="632859"/>
          </a:xfrm>
          <a:custGeom>
            <a:avLst/>
            <a:gdLst>
              <a:gd name="connsiteX0" fmla="*/ 316430 w 4248943"/>
              <a:gd name="connsiteY0" fmla="*/ 0 h 632859"/>
              <a:gd name="connsiteX1" fmla="*/ 4220920 w 4248943"/>
              <a:gd name="connsiteY1" fmla="*/ 0 h 632859"/>
              <a:gd name="connsiteX2" fmla="*/ 4248943 w 4248943"/>
              <a:gd name="connsiteY2" fmla="*/ 28023 h 632859"/>
              <a:gd name="connsiteX3" fmla="*/ 4248943 w 4248943"/>
              <a:gd name="connsiteY3" fmla="*/ 316430 h 632859"/>
              <a:gd name="connsiteX4" fmla="*/ 3932514 w 4248943"/>
              <a:gd name="connsiteY4" fmla="*/ 632859 h 632859"/>
              <a:gd name="connsiteX5" fmla="*/ 28023 w 4248943"/>
              <a:gd name="connsiteY5" fmla="*/ 632859 h 632859"/>
              <a:gd name="connsiteX6" fmla="*/ 0 w 4248943"/>
              <a:gd name="connsiteY6" fmla="*/ 604836 h 632859"/>
              <a:gd name="connsiteX7" fmla="*/ 0 w 4248943"/>
              <a:gd name="connsiteY7" fmla="*/ 316430 h 632859"/>
              <a:gd name="connsiteX8" fmla="*/ 316430 w 4248943"/>
              <a:gd name="connsiteY8" fmla="*/ 0 h 632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48943" h="632859" extrusionOk="0">
                <a:moveTo>
                  <a:pt x="316430" y="0"/>
                </a:moveTo>
                <a:cubicBezTo>
                  <a:pt x="1606917" y="-65510"/>
                  <a:pt x="3469301" y="73362"/>
                  <a:pt x="4220920" y="0"/>
                </a:cubicBezTo>
                <a:cubicBezTo>
                  <a:pt x="4232005" y="6467"/>
                  <a:pt x="4242406" y="24417"/>
                  <a:pt x="4248943" y="28023"/>
                </a:cubicBezTo>
                <a:cubicBezTo>
                  <a:pt x="4272173" y="159805"/>
                  <a:pt x="4242271" y="210395"/>
                  <a:pt x="4248943" y="316430"/>
                </a:cubicBezTo>
                <a:cubicBezTo>
                  <a:pt x="4186634" y="357061"/>
                  <a:pt x="4022038" y="520450"/>
                  <a:pt x="3932514" y="632859"/>
                </a:cubicBezTo>
                <a:cubicBezTo>
                  <a:pt x="3015107" y="481337"/>
                  <a:pt x="1787850" y="779852"/>
                  <a:pt x="28023" y="632859"/>
                </a:cubicBezTo>
                <a:cubicBezTo>
                  <a:pt x="17970" y="624206"/>
                  <a:pt x="7674" y="608279"/>
                  <a:pt x="0" y="604836"/>
                </a:cubicBezTo>
                <a:cubicBezTo>
                  <a:pt x="-9882" y="486590"/>
                  <a:pt x="24836" y="428882"/>
                  <a:pt x="0" y="316430"/>
                </a:cubicBezTo>
                <a:cubicBezTo>
                  <a:pt x="115658" y="171418"/>
                  <a:pt x="287307" y="68276"/>
                  <a:pt x="316430" y="0"/>
                </a:cubicBezTo>
                <a:close/>
              </a:path>
            </a:pathLst>
          </a:custGeom>
          <a:noFill/>
          <a:ln>
            <a:solidFill>
              <a:schemeClr val="tx1">
                <a:lumMod val="75000"/>
                <a:lumOff val="25000"/>
              </a:schemeClr>
            </a:solidFill>
            <a:prstDash val="dash"/>
            <a:extLst>
              <a:ext uri="{C807C97D-BFC1-408E-A445-0C87EB9F89A2}">
                <ask:lineSketchStyleProps xmlns:ask="http://schemas.microsoft.com/office/drawing/2018/sketchyshapes" sd="547450770">
                  <a:prstGeom prst="snip2DiagRect">
                    <a:avLst>
                      <a:gd name="adj1" fmla="val 50000"/>
                      <a:gd name="adj2" fmla="val 4428"/>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8EAE456-A620-6647-777A-53FA35B53E56}"/>
              </a:ext>
            </a:extLst>
          </p:cNvPr>
          <p:cNvSpPr txBox="1"/>
          <p:nvPr/>
        </p:nvSpPr>
        <p:spPr>
          <a:xfrm>
            <a:off x="869551" y="4643604"/>
            <a:ext cx="2839459" cy="400110"/>
          </a:xfrm>
          <a:prstGeom prst="rect">
            <a:avLst/>
          </a:prstGeom>
          <a:noFill/>
        </p:spPr>
        <p:txBody>
          <a:bodyPr wrap="square" rtlCol="0">
            <a:spAutoFit/>
          </a:bodyPr>
          <a:lstStyle/>
          <a:p>
            <a:r>
              <a:rPr lang="en-US" sz="2000" b="1" dirty="0">
                <a:solidFill>
                  <a:schemeClr val="bg2">
                    <a:lumMod val="25000"/>
                  </a:schemeClr>
                </a:solidFill>
                <a:latin typeface="Kanit SemiBold" pitchFamily="2" charset="-34"/>
                <a:ea typeface="Amazon Ember" panose="020B0603020204020204" pitchFamily="34" charset="0"/>
                <a:cs typeface="Kanit SemiBold" pitchFamily="2" charset="-34"/>
              </a:rPr>
              <a:t>Non clustered Index</a:t>
            </a:r>
          </a:p>
        </p:txBody>
      </p:sp>
    </p:spTree>
    <p:extLst>
      <p:ext uri="{BB962C8B-B14F-4D97-AF65-F5344CB8AC3E}">
        <p14:creationId xmlns:p14="http://schemas.microsoft.com/office/powerpoint/2010/main" val="138326307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87C74A00-4CDE-E93D-9747-A6A4780E0C43}"/>
              </a:ext>
            </a:extLst>
          </p:cNvPr>
          <p:cNvSpPr/>
          <p:nvPr/>
        </p:nvSpPr>
        <p:spPr>
          <a:xfrm rot="16200000" flipH="1" flipV="1">
            <a:off x="2001309" y="-2373015"/>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bg1">
                  <a:lumMod val="95000"/>
                </a:schemeClr>
              </a:gs>
              <a:gs pos="99000">
                <a:schemeClr val="bg2">
                  <a:alpha val="3898"/>
                  <a:lumMod val="40298"/>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a:extLst>
              <a:ext uri="{FF2B5EF4-FFF2-40B4-BE49-F238E27FC236}">
                <a16:creationId xmlns:a16="http://schemas.microsoft.com/office/drawing/2014/main" id="{B30756AC-CDEF-312B-27FE-B8950BF8322D}"/>
              </a:ext>
            </a:extLst>
          </p:cNvPr>
          <p:cNvSpPr/>
          <p:nvPr/>
        </p:nvSpPr>
        <p:spPr>
          <a:xfrm rot="5400000" flipH="1" flipV="1">
            <a:off x="6651812" y="1730961"/>
            <a:ext cx="3532094" cy="7548282"/>
          </a:xfrm>
          <a:custGeom>
            <a:avLst/>
            <a:gdLst>
              <a:gd name="connsiteX0" fmla="*/ 645459 w 3532094"/>
              <a:gd name="connsiteY0" fmla="*/ 286871 h 7548282"/>
              <a:gd name="connsiteX1" fmla="*/ 3532094 w 3532094"/>
              <a:gd name="connsiteY1" fmla="*/ 5325035 h 7548282"/>
              <a:gd name="connsiteX2" fmla="*/ 2277035 w 3532094"/>
              <a:gd name="connsiteY2" fmla="*/ 7548282 h 7548282"/>
              <a:gd name="connsiteX3" fmla="*/ 0 w 3532094"/>
              <a:gd name="connsiteY3" fmla="*/ 7548282 h 7548282"/>
              <a:gd name="connsiteX4" fmla="*/ 0 w 3532094"/>
              <a:gd name="connsiteY4" fmla="*/ 0 h 7548282"/>
              <a:gd name="connsiteX5" fmla="*/ 412376 w 3532094"/>
              <a:gd name="connsiteY5" fmla="*/ 0 h 7548282"/>
              <a:gd name="connsiteX6" fmla="*/ 681317 w 3532094"/>
              <a:gd name="connsiteY6" fmla="*/ 358588 h 7548282"/>
              <a:gd name="connsiteX7" fmla="*/ 645459 w 3532094"/>
              <a:gd name="connsiteY7" fmla="*/ 286871 h 7548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2094" h="7548282">
                <a:moveTo>
                  <a:pt x="645459" y="286871"/>
                </a:moveTo>
                <a:lnTo>
                  <a:pt x="3532094" y="5325035"/>
                </a:lnTo>
                <a:lnTo>
                  <a:pt x="2277035" y="7548282"/>
                </a:lnTo>
                <a:lnTo>
                  <a:pt x="0" y="7548282"/>
                </a:lnTo>
                <a:lnTo>
                  <a:pt x="0" y="0"/>
                </a:lnTo>
                <a:lnTo>
                  <a:pt x="412376" y="0"/>
                </a:lnTo>
                <a:lnTo>
                  <a:pt x="681317" y="358588"/>
                </a:lnTo>
                <a:lnTo>
                  <a:pt x="645459" y="286871"/>
                </a:lnTo>
                <a:close/>
              </a:path>
            </a:pathLst>
          </a:custGeom>
          <a:gradFill>
            <a:gsLst>
              <a:gs pos="0">
                <a:schemeClr val="bg1">
                  <a:lumMod val="95000"/>
                </a:schemeClr>
              </a:gs>
              <a:gs pos="99000">
                <a:schemeClr val="bg2">
                  <a:alpha val="3898"/>
                  <a:lumMod val="40298"/>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0640D0E-0FFE-D0B1-1DA3-E96D0FD08175}"/>
              </a:ext>
            </a:extLst>
          </p:cNvPr>
          <p:cNvSpPr txBox="1"/>
          <p:nvPr/>
        </p:nvSpPr>
        <p:spPr>
          <a:xfrm>
            <a:off x="943070" y="893463"/>
            <a:ext cx="5673287" cy="5632311"/>
          </a:xfrm>
          <a:prstGeom prst="rect">
            <a:avLst/>
          </a:prstGeom>
          <a:noFill/>
        </p:spPr>
        <p:txBody>
          <a:bodyPr wrap="square">
            <a:spAutoFit/>
          </a:bodyPr>
          <a:lstStyle/>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CREATE FUNCTION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HospitalStayCost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INT)</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RETURNS DECIMAL(10,2)</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AS</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BEGIN</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DECLARE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totalCost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DECIMAL(10,2);</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SELECT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totalCost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COALESCE(SUM(</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Lab.Cost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0) +</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COALESCE(SUM(</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Room.Room_Price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0) +</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COALESCE(SUM(</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Prescription.CostOfMedicines</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0) +</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COALESCE(SUM(</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Admission.ConsultationFee</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0)</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FROM Admission</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INNER JOIN Inpatient ON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Inpatient.Admission_ID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LEFT JOIN Lab ON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Inpatient.Admission_ID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Lab.Admission_ID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LEFT JOIN Room ON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Inpatient.Room_ID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Room.Room_ID</a:t>
            </a:r>
            <a:endParaRPr lang="en-US" sz="1200" kern="100" dirty="0">
              <a:solidFill>
                <a:schemeClr val="bg2">
                  <a:lumMod val="25000"/>
                </a:schemeClr>
              </a:solidFill>
              <a:effectLst/>
              <a:latin typeface="Kanit" pitchFamily="2" charset="-34"/>
              <a:ea typeface="Calibri" panose="020F0502020204030204" pitchFamily="34" charset="0"/>
              <a:cs typeface="Kanit" pitchFamily="2" charset="-34"/>
            </a:endParaRP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LEFT JOIN Prescription ON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Inpatient.Admission_ID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Prescription.Admission_ID</a:t>
            </a:r>
            <a:endParaRPr lang="en-US" sz="1200" kern="100" dirty="0">
              <a:solidFill>
                <a:schemeClr val="bg2">
                  <a:lumMod val="25000"/>
                </a:schemeClr>
              </a:solidFill>
              <a:effectLst/>
              <a:latin typeface="Kanit" pitchFamily="2" charset="-34"/>
              <a:ea typeface="Calibri" panose="020F0502020204030204" pitchFamily="34" charset="0"/>
              <a:cs typeface="Kanit" pitchFamily="2" charset="-34"/>
            </a:endParaRP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WHERE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Inpatient.Admission_ID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Admission_ID</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    RETURN @</a:t>
            </a:r>
            <a:r>
              <a:rPr lang="en-US" sz="1200" kern="100" dirty="0" err="1">
                <a:solidFill>
                  <a:schemeClr val="bg2">
                    <a:lumMod val="25000"/>
                  </a:schemeClr>
                </a:solidFill>
                <a:effectLst/>
                <a:latin typeface="Kanit" pitchFamily="2" charset="-34"/>
                <a:ea typeface="Calibri" panose="020F0502020204030204" pitchFamily="34" charset="0"/>
                <a:cs typeface="Kanit" pitchFamily="2" charset="-34"/>
              </a:rPr>
              <a:t>totalCost</a:t>
            </a: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a:t>
            </a:r>
          </a:p>
          <a:p>
            <a:pPr marL="0" marR="0">
              <a:spcBef>
                <a:spcPts val="0"/>
              </a:spcBef>
              <a:spcAft>
                <a:spcPts val="800"/>
              </a:spcAft>
            </a:pPr>
            <a:r>
              <a:rPr lang="en-US" sz="1200" kern="100" dirty="0">
                <a:solidFill>
                  <a:schemeClr val="bg2">
                    <a:lumMod val="25000"/>
                  </a:schemeClr>
                </a:solidFill>
                <a:effectLst/>
                <a:latin typeface="Kanit" pitchFamily="2" charset="-34"/>
                <a:ea typeface="Calibri" panose="020F0502020204030204" pitchFamily="34" charset="0"/>
                <a:cs typeface="Kanit" pitchFamily="2" charset="-34"/>
              </a:rPr>
              <a:t>END;</a:t>
            </a:r>
          </a:p>
        </p:txBody>
      </p:sp>
      <p:sp>
        <p:nvSpPr>
          <p:cNvPr id="3" name="Snip Diagonal Corner Rectangle 2">
            <a:extLst>
              <a:ext uri="{FF2B5EF4-FFF2-40B4-BE49-F238E27FC236}">
                <a16:creationId xmlns:a16="http://schemas.microsoft.com/office/drawing/2014/main" id="{CF2B4030-060D-7123-A262-B3C5F1E92EB7}"/>
              </a:ext>
            </a:extLst>
          </p:cNvPr>
          <p:cNvSpPr/>
          <p:nvPr/>
        </p:nvSpPr>
        <p:spPr>
          <a:xfrm>
            <a:off x="630537" y="810228"/>
            <a:ext cx="6075064" cy="5654450"/>
          </a:xfrm>
          <a:custGeom>
            <a:avLst/>
            <a:gdLst>
              <a:gd name="connsiteX0" fmla="*/ 490354 w 6075064"/>
              <a:gd name="connsiteY0" fmla="*/ 0 h 5654450"/>
              <a:gd name="connsiteX1" fmla="*/ 5824685 w 6075064"/>
              <a:gd name="connsiteY1" fmla="*/ 0 h 5654450"/>
              <a:gd name="connsiteX2" fmla="*/ 6075064 w 6075064"/>
              <a:gd name="connsiteY2" fmla="*/ 250379 h 5654450"/>
              <a:gd name="connsiteX3" fmla="*/ 6075064 w 6075064"/>
              <a:gd name="connsiteY3" fmla="*/ 5164096 h 5654450"/>
              <a:gd name="connsiteX4" fmla="*/ 5584710 w 6075064"/>
              <a:gd name="connsiteY4" fmla="*/ 5654450 h 5654450"/>
              <a:gd name="connsiteX5" fmla="*/ 250379 w 6075064"/>
              <a:gd name="connsiteY5" fmla="*/ 5654450 h 5654450"/>
              <a:gd name="connsiteX6" fmla="*/ 0 w 6075064"/>
              <a:gd name="connsiteY6" fmla="*/ 5404071 h 5654450"/>
              <a:gd name="connsiteX7" fmla="*/ 0 w 6075064"/>
              <a:gd name="connsiteY7" fmla="*/ 490354 h 5654450"/>
              <a:gd name="connsiteX8" fmla="*/ 490354 w 6075064"/>
              <a:gd name="connsiteY8" fmla="*/ 0 h 5654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75064" h="5654450" extrusionOk="0">
                <a:moveTo>
                  <a:pt x="490354" y="0"/>
                </a:moveTo>
                <a:cubicBezTo>
                  <a:pt x="2920875" y="-65510"/>
                  <a:pt x="3646248" y="73362"/>
                  <a:pt x="5824685" y="0"/>
                </a:cubicBezTo>
                <a:cubicBezTo>
                  <a:pt x="5836284" y="38995"/>
                  <a:pt x="5989264" y="158401"/>
                  <a:pt x="6075064" y="250379"/>
                </a:cubicBezTo>
                <a:cubicBezTo>
                  <a:pt x="6040653" y="2274372"/>
                  <a:pt x="6238090" y="3193129"/>
                  <a:pt x="6075064" y="5164096"/>
                </a:cubicBezTo>
                <a:cubicBezTo>
                  <a:pt x="5981554" y="5324558"/>
                  <a:pt x="5805881" y="5403083"/>
                  <a:pt x="5584710" y="5654450"/>
                </a:cubicBezTo>
                <a:cubicBezTo>
                  <a:pt x="4965383" y="5502928"/>
                  <a:pt x="1072961" y="5801443"/>
                  <a:pt x="250379" y="5654450"/>
                </a:cubicBezTo>
                <a:cubicBezTo>
                  <a:pt x="200008" y="5562718"/>
                  <a:pt x="116852" y="5514370"/>
                  <a:pt x="0" y="5404071"/>
                </a:cubicBezTo>
                <a:cubicBezTo>
                  <a:pt x="-14576" y="3677174"/>
                  <a:pt x="-47346" y="2342443"/>
                  <a:pt x="0" y="490354"/>
                </a:cubicBezTo>
                <a:cubicBezTo>
                  <a:pt x="75011" y="336765"/>
                  <a:pt x="312717" y="129516"/>
                  <a:pt x="490354" y="0"/>
                </a:cubicBezTo>
                <a:close/>
              </a:path>
            </a:pathLst>
          </a:custGeom>
          <a:noFill/>
          <a:ln>
            <a:solidFill>
              <a:schemeClr val="tx1">
                <a:lumMod val="75000"/>
                <a:lumOff val="25000"/>
              </a:schemeClr>
            </a:solidFill>
            <a:prstDash val="dash"/>
            <a:extLst>
              <a:ext uri="{C807C97D-BFC1-408E-A445-0C87EB9F89A2}">
                <ask:lineSketchStyleProps xmlns:ask="http://schemas.microsoft.com/office/drawing/2018/sketchyshapes" sd="547450770">
                  <a:prstGeom prst="snip2DiagRect">
                    <a:avLst>
                      <a:gd name="adj1" fmla="val 8672"/>
                      <a:gd name="adj2" fmla="val 4428"/>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9B4B187-BE28-CE9B-3B19-8DEA08D2170C}"/>
              </a:ext>
            </a:extLst>
          </p:cNvPr>
          <p:cNvSpPr txBox="1"/>
          <p:nvPr/>
        </p:nvSpPr>
        <p:spPr>
          <a:xfrm>
            <a:off x="985558" y="366576"/>
            <a:ext cx="5124957" cy="400110"/>
          </a:xfrm>
          <a:prstGeom prst="rect">
            <a:avLst/>
          </a:prstGeom>
          <a:noFill/>
        </p:spPr>
        <p:txBody>
          <a:bodyPr wrap="square" rtlCol="0">
            <a:spAutoFit/>
          </a:bodyPr>
          <a:lstStyle/>
          <a:p>
            <a:r>
              <a:rPr lang="en-US" sz="2000" b="1" dirty="0">
                <a:solidFill>
                  <a:schemeClr val="bg2">
                    <a:lumMod val="25000"/>
                  </a:schemeClr>
                </a:solidFill>
                <a:latin typeface="Kanit SemiBold" pitchFamily="2" charset="-34"/>
                <a:ea typeface="Amazon Ember" panose="020B0603020204020204" pitchFamily="34" charset="0"/>
                <a:cs typeface="Kanit SemiBold" pitchFamily="2" charset="-34"/>
              </a:rPr>
              <a:t>UDF for Inpatient</a:t>
            </a:r>
          </a:p>
        </p:txBody>
      </p:sp>
      <p:sp>
        <p:nvSpPr>
          <p:cNvPr id="12" name="Snip Diagonal Corner Rectangle 11">
            <a:extLst>
              <a:ext uri="{FF2B5EF4-FFF2-40B4-BE49-F238E27FC236}">
                <a16:creationId xmlns:a16="http://schemas.microsoft.com/office/drawing/2014/main" id="{59A43E96-A46D-A017-549E-5854FD904F47}"/>
              </a:ext>
            </a:extLst>
          </p:cNvPr>
          <p:cNvSpPr/>
          <p:nvPr/>
        </p:nvSpPr>
        <p:spPr>
          <a:xfrm>
            <a:off x="7060622" y="810228"/>
            <a:ext cx="4652407" cy="5285772"/>
          </a:xfrm>
          <a:custGeom>
            <a:avLst/>
            <a:gdLst>
              <a:gd name="connsiteX0" fmla="*/ 403457 w 4652407"/>
              <a:gd name="connsiteY0" fmla="*/ 0 h 5285772"/>
              <a:gd name="connsiteX1" fmla="*/ 4446398 w 4652407"/>
              <a:gd name="connsiteY1" fmla="*/ 0 h 5285772"/>
              <a:gd name="connsiteX2" fmla="*/ 4652407 w 4652407"/>
              <a:gd name="connsiteY2" fmla="*/ 206009 h 5285772"/>
              <a:gd name="connsiteX3" fmla="*/ 4652407 w 4652407"/>
              <a:gd name="connsiteY3" fmla="*/ 4882315 h 5285772"/>
              <a:gd name="connsiteX4" fmla="*/ 4248950 w 4652407"/>
              <a:gd name="connsiteY4" fmla="*/ 5285772 h 5285772"/>
              <a:gd name="connsiteX5" fmla="*/ 206009 w 4652407"/>
              <a:gd name="connsiteY5" fmla="*/ 5285772 h 5285772"/>
              <a:gd name="connsiteX6" fmla="*/ 0 w 4652407"/>
              <a:gd name="connsiteY6" fmla="*/ 5079763 h 5285772"/>
              <a:gd name="connsiteX7" fmla="*/ 0 w 4652407"/>
              <a:gd name="connsiteY7" fmla="*/ 403457 h 5285772"/>
              <a:gd name="connsiteX8" fmla="*/ 403457 w 4652407"/>
              <a:gd name="connsiteY8" fmla="*/ 0 h 528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52407" h="5285772" extrusionOk="0">
                <a:moveTo>
                  <a:pt x="403457" y="0"/>
                </a:moveTo>
                <a:cubicBezTo>
                  <a:pt x="2376886" y="-65510"/>
                  <a:pt x="3960276" y="73362"/>
                  <a:pt x="4446398" y="0"/>
                </a:cubicBezTo>
                <a:cubicBezTo>
                  <a:pt x="4486472" y="41470"/>
                  <a:pt x="4620949" y="166866"/>
                  <a:pt x="4652407" y="206009"/>
                </a:cubicBezTo>
                <a:cubicBezTo>
                  <a:pt x="4617996" y="2446977"/>
                  <a:pt x="4815433" y="4008463"/>
                  <a:pt x="4652407" y="4882315"/>
                </a:cubicBezTo>
                <a:cubicBezTo>
                  <a:pt x="4474454" y="5075751"/>
                  <a:pt x="4375818" y="5186898"/>
                  <a:pt x="4248950" y="5285772"/>
                </a:cubicBezTo>
                <a:cubicBezTo>
                  <a:pt x="3538811" y="5134250"/>
                  <a:pt x="2193875" y="5432765"/>
                  <a:pt x="206009" y="5285772"/>
                </a:cubicBezTo>
                <a:cubicBezTo>
                  <a:pt x="123250" y="5196447"/>
                  <a:pt x="113227" y="5166325"/>
                  <a:pt x="0" y="5079763"/>
                </a:cubicBezTo>
                <a:cubicBezTo>
                  <a:pt x="-14576" y="4128476"/>
                  <a:pt x="-47346" y="1294821"/>
                  <a:pt x="0" y="403457"/>
                </a:cubicBezTo>
                <a:cubicBezTo>
                  <a:pt x="181326" y="241827"/>
                  <a:pt x="333465" y="139903"/>
                  <a:pt x="403457" y="0"/>
                </a:cubicBezTo>
                <a:close/>
              </a:path>
            </a:pathLst>
          </a:custGeom>
          <a:noFill/>
          <a:ln>
            <a:solidFill>
              <a:schemeClr val="tx1">
                <a:lumMod val="75000"/>
                <a:lumOff val="25000"/>
              </a:schemeClr>
            </a:solidFill>
            <a:prstDash val="dash"/>
            <a:extLst>
              <a:ext uri="{C807C97D-BFC1-408E-A445-0C87EB9F89A2}">
                <ask:lineSketchStyleProps xmlns:ask="http://schemas.microsoft.com/office/drawing/2018/sketchyshapes" sd="547450770">
                  <a:prstGeom prst="snip2DiagRect">
                    <a:avLst>
                      <a:gd name="adj1" fmla="val 8672"/>
                      <a:gd name="adj2" fmla="val 4428"/>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6C63BA86-1144-18AA-D381-7F0B88413ECC}"/>
              </a:ext>
            </a:extLst>
          </p:cNvPr>
          <p:cNvSpPr txBox="1"/>
          <p:nvPr/>
        </p:nvSpPr>
        <p:spPr>
          <a:xfrm>
            <a:off x="7415644" y="366576"/>
            <a:ext cx="4297386" cy="400110"/>
          </a:xfrm>
          <a:prstGeom prst="rect">
            <a:avLst/>
          </a:prstGeom>
          <a:noFill/>
        </p:spPr>
        <p:txBody>
          <a:bodyPr wrap="square" rtlCol="0">
            <a:spAutoFit/>
          </a:bodyPr>
          <a:lstStyle/>
          <a:p>
            <a:r>
              <a:rPr lang="en-US" sz="2000" b="1" dirty="0">
                <a:solidFill>
                  <a:schemeClr val="bg2">
                    <a:lumMod val="25000"/>
                  </a:schemeClr>
                </a:solidFill>
                <a:latin typeface="Kanit SemiBold" pitchFamily="2" charset="-34"/>
                <a:ea typeface="Amazon Ember" panose="020B0603020204020204" pitchFamily="34" charset="0"/>
                <a:cs typeface="Kanit SemiBold" pitchFamily="2" charset="-34"/>
              </a:rPr>
              <a:t>Data Encryption</a:t>
            </a:r>
          </a:p>
        </p:txBody>
      </p:sp>
      <p:sp>
        <p:nvSpPr>
          <p:cNvPr id="15" name="TextBox 14">
            <a:extLst>
              <a:ext uri="{FF2B5EF4-FFF2-40B4-BE49-F238E27FC236}">
                <a16:creationId xmlns:a16="http://schemas.microsoft.com/office/drawing/2014/main" id="{EA5B40DE-D9AB-8F92-8873-1A68DE4EB0BD}"/>
              </a:ext>
            </a:extLst>
          </p:cNvPr>
          <p:cNvSpPr txBox="1"/>
          <p:nvPr/>
        </p:nvSpPr>
        <p:spPr>
          <a:xfrm>
            <a:off x="7212188" y="1181362"/>
            <a:ext cx="4500841" cy="4708981"/>
          </a:xfrm>
          <a:prstGeom prst="rect">
            <a:avLst/>
          </a:prstGeom>
          <a:noFill/>
        </p:spPr>
        <p:txBody>
          <a:bodyPr wrap="square">
            <a:spAutoFit/>
          </a:bodyPr>
          <a:lstStyle/>
          <a:p>
            <a:r>
              <a:rPr lang="en-US" sz="1200" dirty="0">
                <a:solidFill>
                  <a:schemeClr val="bg2">
                    <a:lumMod val="75000"/>
                  </a:schemeClr>
                </a:solidFill>
                <a:latin typeface="Kanit" pitchFamily="2" charset="-34"/>
                <a:cs typeface="Kanit" pitchFamily="2" charset="-34"/>
              </a:rPr>
              <a:t>--Creating an encryption code for the patient table in order to encrypt the contact info of the patients. </a:t>
            </a:r>
          </a:p>
          <a:p>
            <a:r>
              <a:rPr lang="en-US" sz="1200" dirty="0">
                <a:solidFill>
                  <a:schemeClr val="bg2">
                    <a:lumMod val="75000"/>
                  </a:schemeClr>
                </a:solidFill>
                <a:latin typeface="Kanit" pitchFamily="2" charset="-34"/>
                <a:cs typeface="Kanit" pitchFamily="2" charset="-34"/>
              </a:rPr>
              <a:t>-- Creating database master key</a:t>
            </a:r>
          </a:p>
          <a:p>
            <a:r>
              <a:rPr lang="en-US" sz="1200" dirty="0">
                <a:solidFill>
                  <a:schemeClr val="bg2">
                    <a:lumMod val="25000"/>
                  </a:schemeClr>
                </a:solidFill>
                <a:latin typeface="Kanit" pitchFamily="2" charset="-34"/>
                <a:cs typeface="Kanit" pitchFamily="2" charset="-34"/>
              </a:rPr>
              <a:t>CREATE MASTER KEY ENCRYPTION BY PASSWORD = 'Hmsgroup@11';</a:t>
            </a:r>
          </a:p>
          <a:p>
            <a:endParaRPr lang="en-US" sz="1200" dirty="0">
              <a:solidFill>
                <a:schemeClr val="bg2">
                  <a:lumMod val="25000"/>
                </a:schemeClr>
              </a:solidFill>
              <a:latin typeface="Kanit" pitchFamily="2" charset="-34"/>
              <a:cs typeface="Kanit" pitchFamily="2" charset="-34"/>
            </a:endParaRPr>
          </a:p>
          <a:p>
            <a:r>
              <a:rPr lang="en-US" sz="1200" dirty="0">
                <a:solidFill>
                  <a:schemeClr val="bg2">
                    <a:lumMod val="75000"/>
                  </a:schemeClr>
                </a:solidFill>
                <a:latin typeface="Kanit" pitchFamily="2" charset="-34"/>
                <a:cs typeface="Kanit" pitchFamily="2" charset="-34"/>
              </a:rPr>
              <a:t>-- Creating a certificate to encrypt the symmetric key</a:t>
            </a:r>
          </a:p>
          <a:p>
            <a:r>
              <a:rPr lang="en-US" sz="1200" dirty="0">
                <a:solidFill>
                  <a:schemeClr val="bg2">
                    <a:lumMod val="25000"/>
                  </a:schemeClr>
                </a:solidFill>
                <a:latin typeface="Kanit" pitchFamily="2" charset="-34"/>
                <a:cs typeface="Kanit" pitchFamily="2" charset="-34"/>
              </a:rPr>
              <a:t>CREATE CERTIFICATE </a:t>
            </a:r>
            <a:r>
              <a:rPr lang="en-US" sz="1200" dirty="0" err="1">
                <a:solidFill>
                  <a:schemeClr val="bg2">
                    <a:lumMod val="25000"/>
                  </a:schemeClr>
                </a:solidFill>
                <a:latin typeface="Kanit" pitchFamily="2" charset="-34"/>
                <a:cs typeface="Kanit" pitchFamily="2" charset="-34"/>
              </a:rPr>
              <a:t>ContNo</a:t>
            </a:r>
            <a:r>
              <a:rPr lang="en-US" sz="1200" dirty="0">
                <a:solidFill>
                  <a:schemeClr val="bg2">
                    <a:lumMod val="25000"/>
                  </a:schemeClr>
                </a:solidFill>
                <a:latin typeface="Kanit" pitchFamily="2" charset="-34"/>
                <a:cs typeface="Kanit" pitchFamily="2" charset="-34"/>
              </a:rPr>
              <a:t> WITH SUBJECT = 'Patient Contact No';</a:t>
            </a:r>
          </a:p>
          <a:p>
            <a:endParaRPr lang="en-US" sz="1200" dirty="0">
              <a:solidFill>
                <a:schemeClr val="bg2">
                  <a:lumMod val="25000"/>
                </a:schemeClr>
              </a:solidFill>
              <a:latin typeface="Kanit" pitchFamily="2" charset="-34"/>
              <a:cs typeface="Kanit" pitchFamily="2" charset="-34"/>
            </a:endParaRPr>
          </a:p>
          <a:p>
            <a:r>
              <a:rPr lang="en-US" sz="1200" dirty="0">
                <a:solidFill>
                  <a:schemeClr val="bg2">
                    <a:lumMod val="75000"/>
                  </a:schemeClr>
                </a:solidFill>
                <a:latin typeface="Kanit" pitchFamily="2" charset="-34"/>
                <a:cs typeface="Kanit" pitchFamily="2" charset="-34"/>
              </a:rPr>
              <a:t>-- Creating a symmetric key with the certificate and algorithm AES_256</a:t>
            </a:r>
          </a:p>
          <a:p>
            <a:r>
              <a:rPr lang="en-US" sz="1200" dirty="0">
                <a:solidFill>
                  <a:schemeClr val="bg2">
                    <a:lumMod val="25000"/>
                  </a:schemeClr>
                </a:solidFill>
                <a:latin typeface="Kanit" pitchFamily="2" charset="-34"/>
                <a:cs typeface="Kanit" pitchFamily="2" charset="-34"/>
              </a:rPr>
              <a:t>CREATE SYMMETRIC KEY </a:t>
            </a:r>
            <a:r>
              <a:rPr lang="en-US" sz="1200" dirty="0" err="1">
                <a:solidFill>
                  <a:schemeClr val="bg2">
                    <a:lumMod val="25000"/>
                  </a:schemeClr>
                </a:solidFill>
                <a:latin typeface="Kanit" pitchFamily="2" charset="-34"/>
                <a:cs typeface="Kanit" pitchFamily="2" charset="-34"/>
              </a:rPr>
              <a:t>ContNo_SM</a:t>
            </a:r>
            <a:endParaRPr lang="en-US" sz="1200" dirty="0">
              <a:solidFill>
                <a:schemeClr val="bg2">
                  <a:lumMod val="25000"/>
                </a:schemeClr>
              </a:solidFill>
              <a:latin typeface="Kanit" pitchFamily="2" charset="-34"/>
              <a:cs typeface="Kanit" pitchFamily="2" charset="-34"/>
            </a:endParaRPr>
          </a:p>
          <a:p>
            <a:r>
              <a:rPr lang="en-US" sz="1200" dirty="0">
                <a:solidFill>
                  <a:schemeClr val="bg2">
                    <a:lumMod val="25000"/>
                  </a:schemeClr>
                </a:solidFill>
                <a:latin typeface="Kanit" pitchFamily="2" charset="-34"/>
                <a:cs typeface="Kanit" pitchFamily="2" charset="-34"/>
              </a:rPr>
              <a:t>WITH ALGORITHM = AES_256</a:t>
            </a:r>
          </a:p>
          <a:p>
            <a:r>
              <a:rPr lang="en-US" sz="1200" dirty="0">
                <a:solidFill>
                  <a:schemeClr val="bg2">
                    <a:lumMod val="25000"/>
                  </a:schemeClr>
                </a:solidFill>
                <a:latin typeface="Kanit" pitchFamily="2" charset="-34"/>
                <a:cs typeface="Kanit" pitchFamily="2" charset="-34"/>
              </a:rPr>
              <a:t>ENCRYPTION BY CERTIFICATE </a:t>
            </a:r>
            <a:r>
              <a:rPr lang="en-US" sz="1200" dirty="0" err="1">
                <a:solidFill>
                  <a:schemeClr val="bg2">
                    <a:lumMod val="25000"/>
                  </a:schemeClr>
                </a:solidFill>
                <a:latin typeface="Kanit" pitchFamily="2" charset="-34"/>
                <a:cs typeface="Kanit" pitchFamily="2" charset="-34"/>
              </a:rPr>
              <a:t>ContNo</a:t>
            </a:r>
            <a:r>
              <a:rPr lang="en-US" sz="1200" dirty="0">
                <a:solidFill>
                  <a:schemeClr val="bg2">
                    <a:lumMod val="25000"/>
                  </a:schemeClr>
                </a:solidFill>
                <a:latin typeface="Kanit" pitchFamily="2" charset="-34"/>
                <a:cs typeface="Kanit" pitchFamily="2" charset="-34"/>
              </a:rPr>
              <a:t>;</a:t>
            </a:r>
          </a:p>
          <a:p>
            <a:endParaRPr lang="en-US" sz="1200" dirty="0">
              <a:solidFill>
                <a:schemeClr val="bg2">
                  <a:lumMod val="25000"/>
                </a:schemeClr>
              </a:solidFill>
              <a:latin typeface="Kanit" pitchFamily="2" charset="-34"/>
              <a:cs typeface="Kanit" pitchFamily="2" charset="-34"/>
            </a:endParaRPr>
          </a:p>
          <a:p>
            <a:r>
              <a:rPr lang="en-US" sz="1200" dirty="0">
                <a:solidFill>
                  <a:schemeClr val="bg2">
                    <a:lumMod val="75000"/>
                  </a:schemeClr>
                </a:solidFill>
                <a:latin typeface="Kanit" pitchFamily="2" charset="-34"/>
                <a:cs typeface="Kanit" pitchFamily="2" charset="-34"/>
              </a:rPr>
              <a:t>-- Encrypting the </a:t>
            </a:r>
            <a:r>
              <a:rPr lang="en-US" sz="1200" dirty="0" err="1">
                <a:solidFill>
                  <a:schemeClr val="bg2">
                    <a:lumMod val="75000"/>
                  </a:schemeClr>
                </a:solidFill>
                <a:latin typeface="Kanit" pitchFamily="2" charset="-34"/>
                <a:cs typeface="Kanit" pitchFamily="2" charset="-34"/>
              </a:rPr>
              <a:t>Contact_No</a:t>
            </a:r>
            <a:r>
              <a:rPr lang="en-US" sz="1200" dirty="0">
                <a:solidFill>
                  <a:schemeClr val="bg2">
                    <a:lumMod val="75000"/>
                  </a:schemeClr>
                </a:solidFill>
                <a:latin typeface="Kanit" pitchFamily="2" charset="-34"/>
                <a:cs typeface="Kanit" pitchFamily="2" charset="-34"/>
              </a:rPr>
              <a:t> column using the symmetric key</a:t>
            </a:r>
          </a:p>
          <a:p>
            <a:r>
              <a:rPr lang="en-US" sz="1200" dirty="0">
                <a:solidFill>
                  <a:schemeClr val="bg2">
                    <a:lumMod val="75000"/>
                  </a:schemeClr>
                </a:solidFill>
                <a:latin typeface="Kanit" pitchFamily="2" charset="-34"/>
                <a:cs typeface="Kanit" pitchFamily="2" charset="-34"/>
              </a:rPr>
              <a:t>OPEN SYMMETRIC KEY </a:t>
            </a:r>
            <a:r>
              <a:rPr lang="en-US" sz="1200" dirty="0" err="1">
                <a:solidFill>
                  <a:schemeClr val="bg2">
                    <a:lumMod val="75000"/>
                  </a:schemeClr>
                </a:solidFill>
                <a:latin typeface="Kanit" pitchFamily="2" charset="-34"/>
                <a:cs typeface="Kanit" pitchFamily="2" charset="-34"/>
              </a:rPr>
              <a:t>ContNo_SM</a:t>
            </a:r>
            <a:endParaRPr lang="en-US" sz="1200" dirty="0">
              <a:solidFill>
                <a:schemeClr val="bg2">
                  <a:lumMod val="75000"/>
                </a:schemeClr>
              </a:solidFill>
              <a:latin typeface="Kanit" pitchFamily="2" charset="-34"/>
              <a:cs typeface="Kanit" pitchFamily="2" charset="-34"/>
            </a:endParaRPr>
          </a:p>
          <a:p>
            <a:r>
              <a:rPr lang="en-US" sz="1200" dirty="0">
                <a:solidFill>
                  <a:schemeClr val="bg2">
                    <a:lumMod val="25000"/>
                  </a:schemeClr>
                </a:solidFill>
                <a:latin typeface="Kanit" pitchFamily="2" charset="-34"/>
                <a:cs typeface="Kanit" pitchFamily="2" charset="-34"/>
              </a:rPr>
              <a:t>DECRYPTION BY CERTIFICATE </a:t>
            </a:r>
            <a:r>
              <a:rPr lang="en-US" sz="1200" dirty="0" err="1">
                <a:solidFill>
                  <a:schemeClr val="bg2">
                    <a:lumMod val="25000"/>
                  </a:schemeClr>
                </a:solidFill>
                <a:latin typeface="Kanit" pitchFamily="2" charset="-34"/>
                <a:cs typeface="Kanit" pitchFamily="2" charset="-34"/>
              </a:rPr>
              <a:t>ContNo</a:t>
            </a:r>
            <a:r>
              <a:rPr lang="en-US" sz="1200" dirty="0">
                <a:solidFill>
                  <a:schemeClr val="bg2">
                    <a:lumMod val="25000"/>
                  </a:schemeClr>
                </a:solidFill>
                <a:latin typeface="Kanit" pitchFamily="2" charset="-34"/>
                <a:cs typeface="Kanit" pitchFamily="2" charset="-34"/>
              </a:rPr>
              <a:t>;</a:t>
            </a:r>
          </a:p>
          <a:p>
            <a:r>
              <a:rPr lang="en-US" sz="1200" dirty="0">
                <a:solidFill>
                  <a:schemeClr val="bg2">
                    <a:lumMod val="25000"/>
                  </a:schemeClr>
                </a:solidFill>
                <a:latin typeface="Kanit" pitchFamily="2" charset="-34"/>
                <a:cs typeface="Kanit" pitchFamily="2" charset="-34"/>
              </a:rPr>
              <a:t>UPDATE </a:t>
            </a:r>
            <a:r>
              <a:rPr lang="en-US" sz="1200" dirty="0" err="1">
                <a:solidFill>
                  <a:schemeClr val="bg2">
                    <a:lumMod val="25000"/>
                  </a:schemeClr>
                </a:solidFill>
                <a:latin typeface="Kanit" pitchFamily="2" charset="-34"/>
                <a:cs typeface="Kanit" pitchFamily="2" charset="-34"/>
              </a:rPr>
              <a:t>dbo.Patient</a:t>
            </a:r>
            <a:r>
              <a:rPr lang="en-US" sz="1200" dirty="0">
                <a:solidFill>
                  <a:schemeClr val="bg2">
                    <a:lumMod val="25000"/>
                  </a:schemeClr>
                </a:solidFill>
                <a:latin typeface="Kanit" pitchFamily="2" charset="-34"/>
                <a:cs typeface="Kanit" pitchFamily="2" charset="-34"/>
              </a:rPr>
              <a:t> SET </a:t>
            </a:r>
            <a:r>
              <a:rPr lang="en-US" sz="1200" dirty="0" err="1">
                <a:solidFill>
                  <a:schemeClr val="bg2">
                    <a:lumMod val="25000"/>
                  </a:schemeClr>
                </a:solidFill>
                <a:latin typeface="Kanit" pitchFamily="2" charset="-34"/>
                <a:cs typeface="Kanit" pitchFamily="2" charset="-34"/>
              </a:rPr>
              <a:t>Contact_No</a:t>
            </a:r>
            <a:r>
              <a:rPr lang="en-US" sz="1200" dirty="0">
                <a:solidFill>
                  <a:schemeClr val="bg2">
                    <a:lumMod val="25000"/>
                  </a:schemeClr>
                </a:solidFill>
                <a:latin typeface="Kanit" pitchFamily="2" charset="-34"/>
                <a:cs typeface="Kanit" pitchFamily="2" charset="-34"/>
              </a:rPr>
              <a:t> = </a:t>
            </a:r>
            <a:r>
              <a:rPr lang="en-US" sz="1200" dirty="0" err="1">
                <a:solidFill>
                  <a:schemeClr val="bg2">
                    <a:lumMod val="25000"/>
                  </a:schemeClr>
                </a:solidFill>
                <a:latin typeface="Kanit" pitchFamily="2" charset="-34"/>
                <a:cs typeface="Kanit" pitchFamily="2" charset="-34"/>
              </a:rPr>
              <a:t>EncryptByKey</a:t>
            </a:r>
            <a:r>
              <a:rPr lang="en-US" sz="1200" dirty="0">
                <a:solidFill>
                  <a:schemeClr val="bg2">
                    <a:lumMod val="25000"/>
                  </a:schemeClr>
                </a:solidFill>
                <a:latin typeface="Kanit" pitchFamily="2" charset="-34"/>
                <a:cs typeface="Kanit" pitchFamily="2" charset="-34"/>
              </a:rPr>
              <a:t>(</a:t>
            </a:r>
            <a:r>
              <a:rPr lang="en-US" sz="1200" dirty="0" err="1">
                <a:solidFill>
                  <a:schemeClr val="bg2">
                    <a:lumMod val="25000"/>
                  </a:schemeClr>
                </a:solidFill>
                <a:latin typeface="Kanit" pitchFamily="2" charset="-34"/>
                <a:cs typeface="Kanit" pitchFamily="2" charset="-34"/>
              </a:rPr>
              <a:t>Key_GUID</a:t>
            </a:r>
            <a:r>
              <a:rPr lang="en-US" sz="1200" dirty="0">
                <a:solidFill>
                  <a:schemeClr val="bg2">
                    <a:lumMod val="25000"/>
                  </a:schemeClr>
                </a:solidFill>
                <a:latin typeface="Kanit" pitchFamily="2" charset="-34"/>
                <a:cs typeface="Kanit" pitchFamily="2" charset="-34"/>
              </a:rPr>
              <a:t>('</a:t>
            </a:r>
            <a:r>
              <a:rPr lang="en-US" sz="1200" dirty="0" err="1">
                <a:solidFill>
                  <a:schemeClr val="bg2">
                    <a:lumMod val="25000"/>
                  </a:schemeClr>
                </a:solidFill>
                <a:latin typeface="Kanit" pitchFamily="2" charset="-34"/>
                <a:cs typeface="Kanit" pitchFamily="2" charset="-34"/>
              </a:rPr>
              <a:t>ContNo_SM</a:t>
            </a:r>
            <a:r>
              <a:rPr lang="en-US" sz="1200" dirty="0">
                <a:solidFill>
                  <a:schemeClr val="bg2">
                    <a:lumMod val="25000"/>
                  </a:schemeClr>
                </a:solidFill>
                <a:latin typeface="Kanit" pitchFamily="2" charset="-34"/>
                <a:cs typeface="Kanit" pitchFamily="2" charset="-34"/>
              </a:rPr>
              <a:t>'), CONVERT(varchar, </a:t>
            </a:r>
            <a:r>
              <a:rPr lang="en-US" sz="1200" dirty="0" err="1">
                <a:solidFill>
                  <a:schemeClr val="bg2">
                    <a:lumMod val="25000"/>
                  </a:schemeClr>
                </a:solidFill>
                <a:latin typeface="Kanit" pitchFamily="2" charset="-34"/>
                <a:cs typeface="Kanit" pitchFamily="2" charset="-34"/>
              </a:rPr>
              <a:t>Contact_No</a:t>
            </a:r>
            <a:r>
              <a:rPr lang="en-US" sz="1200" dirty="0">
                <a:solidFill>
                  <a:schemeClr val="bg2">
                    <a:lumMod val="25000"/>
                  </a:schemeClr>
                </a:solidFill>
                <a:latin typeface="Kanit" pitchFamily="2" charset="-34"/>
                <a:cs typeface="Kanit" pitchFamily="2" charset="-34"/>
              </a:rPr>
              <a:t>));</a:t>
            </a:r>
          </a:p>
          <a:p>
            <a:endParaRPr lang="en-US" sz="1200" dirty="0">
              <a:solidFill>
                <a:schemeClr val="bg2">
                  <a:lumMod val="25000"/>
                </a:schemeClr>
              </a:solidFill>
              <a:latin typeface="Kanit" pitchFamily="2" charset="-34"/>
              <a:cs typeface="Kanit" pitchFamily="2" charset="-34"/>
            </a:endParaRPr>
          </a:p>
          <a:p>
            <a:r>
              <a:rPr lang="en-US" sz="1200" dirty="0">
                <a:solidFill>
                  <a:schemeClr val="bg2">
                    <a:lumMod val="75000"/>
                  </a:schemeClr>
                </a:solidFill>
                <a:latin typeface="Kanit" pitchFamily="2" charset="-34"/>
                <a:cs typeface="Kanit" pitchFamily="2" charset="-34"/>
              </a:rPr>
              <a:t>--Sample code to see the encryption</a:t>
            </a:r>
          </a:p>
          <a:p>
            <a:r>
              <a:rPr lang="en-US" sz="1200" dirty="0">
                <a:solidFill>
                  <a:schemeClr val="bg2">
                    <a:lumMod val="25000"/>
                  </a:schemeClr>
                </a:solidFill>
                <a:latin typeface="Kanit" pitchFamily="2" charset="-34"/>
                <a:cs typeface="Kanit" pitchFamily="2" charset="-34"/>
              </a:rPr>
              <a:t>select </a:t>
            </a:r>
            <a:r>
              <a:rPr lang="en-US" sz="1200" dirty="0" err="1">
                <a:solidFill>
                  <a:schemeClr val="bg2">
                    <a:lumMod val="25000"/>
                  </a:schemeClr>
                </a:solidFill>
                <a:latin typeface="Kanit" pitchFamily="2" charset="-34"/>
                <a:cs typeface="Kanit" pitchFamily="2" charset="-34"/>
              </a:rPr>
              <a:t>Contact_No</a:t>
            </a:r>
            <a:r>
              <a:rPr lang="en-US" sz="1200" dirty="0">
                <a:solidFill>
                  <a:schemeClr val="bg2">
                    <a:lumMod val="25000"/>
                  </a:schemeClr>
                </a:solidFill>
                <a:latin typeface="Kanit" pitchFamily="2" charset="-34"/>
                <a:cs typeface="Kanit" pitchFamily="2" charset="-34"/>
              </a:rPr>
              <a:t> from Patient;</a:t>
            </a:r>
          </a:p>
        </p:txBody>
      </p:sp>
      <p:pic>
        <p:nvPicPr>
          <p:cNvPr id="4" name="Picture 3" descr="Chart, bar chart&#10;&#10;Description automatically generated">
            <a:extLst>
              <a:ext uri="{FF2B5EF4-FFF2-40B4-BE49-F238E27FC236}">
                <a16:creationId xmlns:a16="http://schemas.microsoft.com/office/drawing/2014/main" id="{6B937AB6-C50F-ED65-E05C-02E38E0AC59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1667" t="16590" r="23846" b="19204"/>
          <a:stretch/>
        </p:blipFill>
        <p:spPr bwMode="auto">
          <a:xfrm>
            <a:off x="-7336780" y="1288473"/>
            <a:ext cx="5635994" cy="5132070"/>
          </a:xfrm>
          <a:prstGeom prst="rect">
            <a:avLst/>
          </a:prstGeom>
          <a:ln w="28575">
            <a:solidFill>
              <a:srgbClr val="FFFF00"/>
            </a:solid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pic>
        <p:nvPicPr>
          <p:cNvPr id="6" name="Picture 5" descr="Chart, bar chart&#10;&#10;Description automatically generated">
            <a:extLst>
              <a:ext uri="{FF2B5EF4-FFF2-40B4-BE49-F238E27FC236}">
                <a16:creationId xmlns:a16="http://schemas.microsoft.com/office/drawing/2014/main" id="{7D59C2DE-60E2-92EC-5246-96E226B9E3E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2308" t="15927" r="20000" b="18043"/>
          <a:stretch/>
        </p:blipFill>
        <p:spPr bwMode="auto">
          <a:xfrm>
            <a:off x="14651912" y="1288473"/>
            <a:ext cx="5802592" cy="5132070"/>
          </a:xfrm>
          <a:prstGeom prst="rect">
            <a:avLst/>
          </a:prstGeom>
          <a:ln w="28575">
            <a:solidFill>
              <a:srgbClr val="FFFF00"/>
            </a:solidFill>
          </a:ln>
          <a:effectLst>
            <a:outerShdw blurRad="292100" dist="139700" dir="2700000" algn="tl" rotWithShape="0">
              <a:srgbClr val="333333">
                <a:alpha val="65000"/>
              </a:srgbClr>
            </a:outerShdw>
          </a:effectLst>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0B7588A5-AC1E-41E7-F6CA-B5EAC2DADCAC}"/>
              </a:ext>
            </a:extLst>
          </p:cNvPr>
          <p:cNvSpPr txBox="1"/>
          <p:nvPr/>
        </p:nvSpPr>
        <p:spPr>
          <a:xfrm>
            <a:off x="4276267" y="-1199176"/>
            <a:ext cx="3639467" cy="523220"/>
          </a:xfrm>
          <a:prstGeom prst="rect">
            <a:avLst/>
          </a:prstGeom>
          <a:noFill/>
        </p:spPr>
        <p:txBody>
          <a:bodyPr wrap="square" rtlCol="0">
            <a:spAutoFit/>
          </a:bodyPr>
          <a:lstStyle/>
          <a:p>
            <a:pPr algn="ctr"/>
            <a:r>
              <a:rPr lang="en-US" sz="2800" b="1" spc="300" dirty="0">
                <a:solidFill>
                  <a:srgbClr val="FFFF00"/>
                </a:solidFill>
                <a:latin typeface="Kanit" pitchFamily="2" charset="-34"/>
                <a:ea typeface="Amazon Ember" panose="020B0603020204020204" pitchFamily="34" charset="0"/>
                <a:cs typeface="Kanit" pitchFamily="2" charset="-34"/>
              </a:rPr>
              <a:t>VISUALIZATIONS</a:t>
            </a:r>
          </a:p>
        </p:txBody>
      </p:sp>
    </p:spTree>
    <p:extLst>
      <p:ext uri="{BB962C8B-B14F-4D97-AF65-F5344CB8AC3E}">
        <p14:creationId xmlns:p14="http://schemas.microsoft.com/office/powerpoint/2010/main" val="360638151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886</TotalTime>
  <Words>1879</Words>
  <Application>Microsoft Macintosh PowerPoint</Application>
  <PresentationFormat>Widescreen</PresentationFormat>
  <Paragraphs>213</Paragraphs>
  <Slides>11</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Amazon Ember Medium</vt:lpstr>
      <vt:lpstr>Arial</vt:lpstr>
      <vt:lpstr>Calibri</vt:lpstr>
      <vt:lpstr>Calibri Light</vt:lpstr>
      <vt:lpstr>Kanit</vt:lpstr>
      <vt:lpstr>Kanit Medium</vt:lpstr>
      <vt:lpstr>Kanit SemiBold</vt:lpstr>
      <vt:lpstr>Segoe UI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Mayur Santosh Chaudhari</dc:creator>
  <cp:lastModifiedBy>Mayur Santosh Chaudhari</cp:lastModifiedBy>
  <cp:revision>2</cp:revision>
  <dcterms:created xsi:type="dcterms:W3CDTF">2023-04-25T19:29:30Z</dcterms:created>
  <dcterms:modified xsi:type="dcterms:W3CDTF">2023-04-26T21:29:58Z</dcterms:modified>
</cp:coreProperties>
</file>

<file path=docProps/thumbnail.jpeg>
</file>